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11" d="100"/>
          <a:sy n="111" d="100"/>
        </p:scale>
        <p:origin x="-147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itel &amp; Aufzählung">
    <p:spTree>
      <p:nvGrpSpPr>
        <p:cNvPr id="1" name=""/>
        <p:cNvGrpSpPr/>
        <p:nvPr/>
      </p:nvGrpSpPr>
      <p:grpSpPr>
        <a:xfrm>
          <a:off x="0" y="0"/>
          <a:ext cx="0" cy="0"/>
          <a:chOff x="0" y="0"/>
          <a:chExt cx="0" cy="0"/>
        </a:xfrm>
      </p:grpSpPr>
      <p:sp>
        <p:nvSpPr>
          <p:cNvPr id="23" name="Titeltext"/>
          <p:cNvSpPr txBox="1">
            <a:spLocks noGrp="1"/>
          </p:cNvSpPr>
          <p:nvPr>
            <p:ph type="title"/>
          </p:nvPr>
        </p:nvSpPr>
        <p:spPr>
          <a:prstGeom prst="rect">
            <a:avLst/>
          </a:prstGeom>
        </p:spPr>
        <p:txBody>
          <a:bodyPr/>
          <a:lstStyle/>
          <a:p>
            <a:r>
              <a:t>Titeltext</a:t>
            </a:r>
          </a:p>
        </p:txBody>
      </p:sp>
      <p:sp>
        <p:nvSpPr>
          <p:cNvPr id="24"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5" name="Foliennummer"/>
          <p:cNvSpPr txBox="1">
            <a:spLocks noGrp="1"/>
          </p:cNvSpPr>
          <p:nvPr>
            <p:ph type="sldNum" sz="quarter" idx="2"/>
          </p:nvPr>
        </p:nvSpPr>
        <p:spPr>
          <a:prstGeom prst="rect">
            <a:avLst/>
          </a:prstGeom>
        </p:spPr>
        <p:txBody>
          <a:bodyPr/>
          <a:lstStyle/>
          <a:p>
            <a:fld id="{86CB4B4D-7CA3-9044-876B-883B54F8677D}" type="slidenum">
              <a:rPr/>
              <a:pPr/>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4AC357D3-83C5-E547-9BBD-BAC7F0978F87}" type="datetimeFigureOut">
              <a:rPr lang="de-DE" smtClean="0"/>
              <a:pPr/>
              <a:t>14.10.2018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7D49DCA-EB1E-8C45-BBED-E63B31C5F095}"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357D3-83C5-E547-9BBD-BAC7F0978F87}" type="datetimeFigureOut">
              <a:rPr lang="de-DE" smtClean="0"/>
              <a:pPr/>
              <a:t>14.10.2018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49DCA-EB1E-8C45-BBED-E63B31C5F095}"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600200"/>
            <a:ext cx="7772400" cy="1470025"/>
          </a:xfrm>
        </p:spPr>
        <p:txBody>
          <a:bodyPr>
            <a:normAutofit fontScale="90000"/>
          </a:bodyPr>
          <a:lstStyle/>
          <a:p>
            <a:r>
              <a:rPr dirty="0"/>
              <a:t>MAC</a:t>
            </a:r>
            <a:r>
              <a:rPr dirty="0" smtClean="0"/>
              <a:t>-</a:t>
            </a:r>
            <a:r>
              <a:rPr lang="de-DE" dirty="0" err="1" smtClean="0"/>
              <a:t>cbt</a:t>
            </a:r>
            <a:r>
              <a:rPr dirty="0" smtClean="0"/>
              <a:t> </a:t>
            </a:r>
            <a:r>
              <a:rPr dirty="0"/>
              <a:t>bei </a:t>
            </a:r>
            <a:r>
              <a:rPr dirty="0" smtClean="0"/>
              <a:t>Depressionen</a:t>
            </a:r>
            <a:r>
              <a:rPr dirty="0"/>
              <a:t/>
            </a:r>
            <a:br>
              <a:rPr dirty="0"/>
            </a:br>
            <a:r>
              <a:rPr b="1" dirty="0"/>
              <a:t>M</a:t>
            </a:r>
            <a:r>
              <a:rPr dirty="0"/>
              <a:t>indfulness, </a:t>
            </a:r>
            <a:r>
              <a:rPr b="1" dirty="0"/>
              <a:t>A</a:t>
            </a:r>
            <a:r>
              <a:rPr dirty="0"/>
              <a:t>cceptance and </a:t>
            </a:r>
            <a:r>
              <a:rPr b="1" dirty="0"/>
              <a:t>C</a:t>
            </a:r>
            <a:r>
              <a:rPr dirty="0"/>
              <a:t>ommitment </a:t>
            </a:r>
            <a:r>
              <a:rPr dirty="0" smtClean="0"/>
              <a:t/>
            </a:r>
            <a:br>
              <a:rPr dirty="0" smtClean="0"/>
            </a:br>
            <a:endParaRPr lang="de-DE" dirty="0"/>
          </a:p>
        </p:txBody>
      </p:sp>
      <p:sp>
        <p:nvSpPr>
          <p:cNvPr id="3" name="Untertitel 2"/>
          <p:cNvSpPr>
            <a:spLocks noGrp="1"/>
          </p:cNvSpPr>
          <p:nvPr>
            <p:ph type="subTitle" idx="1"/>
          </p:nvPr>
        </p:nvSpPr>
        <p:spPr/>
        <p:txBody>
          <a:bodyPr/>
          <a:lstStyle/>
          <a:p>
            <a:r>
              <a:rPr lang="de-DE" dirty="0" smtClean="0"/>
              <a:t>Erste Berichte und Ergebnisse einer strukturierten Gruppentherapie</a:t>
            </a:r>
            <a:endParaRPr lang="de-DE" dirty="0"/>
          </a:p>
        </p:txBody>
      </p:sp>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5. Wunschaufstellung</a:t>
            </a:r>
            <a:endParaRPr lang="de-DE" dirty="0"/>
          </a:p>
        </p:txBody>
      </p:sp>
      <p:sp>
        <p:nvSpPr>
          <p:cNvPr id="3" name="Inhaltsplatzhalter 2"/>
          <p:cNvSpPr>
            <a:spLocks noGrp="1"/>
          </p:cNvSpPr>
          <p:nvPr>
            <p:ph idx="1"/>
          </p:nvPr>
        </p:nvSpPr>
        <p:spPr>
          <a:xfrm>
            <a:off x="457200" y="1600200"/>
            <a:ext cx="8229600" cy="5105400"/>
          </a:xfrm>
        </p:spPr>
        <p:txBody>
          <a:bodyPr>
            <a:normAutofit fontScale="92500" lnSpcReduction="10000"/>
          </a:bodyPr>
          <a:lstStyle/>
          <a:p>
            <a:r>
              <a:rPr lang="de-DE" dirty="0" smtClean="0"/>
              <a:t>Patienten sollen die verbliebenen Menschen auf der Bühne neu aufstellen. Sie sollen dabei ganz bewusst überlegen, wen sie wohin stellen und wozu sie die Beziehung oder den Bezug zu einem Menschen ab sofort in ihrem Leben nutzen wollen</a:t>
            </a:r>
          </a:p>
          <a:p>
            <a:r>
              <a:rPr lang="de-DE" dirty="0" smtClean="0"/>
              <a:t>Ab Mitte der 5. Sitzung wird noch gezielter als vorher Körper-Achtsamkeit geübt. Den Patienten wird vermittelt, dass die Bedeutung</a:t>
            </a:r>
            <a:r>
              <a:rPr lang="de-DE" dirty="0" smtClean="0"/>
              <a:t> der Signale des </a:t>
            </a:r>
            <a:r>
              <a:rPr lang="de-DE" dirty="0" smtClean="0"/>
              <a:t>Körpers</a:t>
            </a:r>
            <a:r>
              <a:rPr lang="de-DE" dirty="0" smtClean="0"/>
              <a:t> für psychische Stabilität und Wohlbefinden nicht </a:t>
            </a:r>
            <a:r>
              <a:rPr lang="de-DE" dirty="0" smtClean="0"/>
              <a:t>zu unterschätzen ist.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6. Werte</a:t>
            </a:r>
            <a:endParaRPr lang="de-DE" dirty="0"/>
          </a:p>
        </p:txBody>
      </p:sp>
      <p:sp>
        <p:nvSpPr>
          <p:cNvPr id="3" name="Inhaltsplatzhalter 2"/>
          <p:cNvSpPr>
            <a:spLocks noGrp="1"/>
          </p:cNvSpPr>
          <p:nvPr>
            <p:ph idx="1"/>
          </p:nvPr>
        </p:nvSpPr>
        <p:spPr>
          <a:xfrm>
            <a:off x="457200" y="1600200"/>
            <a:ext cx="8229600" cy="5029200"/>
          </a:xfrm>
        </p:spPr>
        <p:txBody>
          <a:bodyPr>
            <a:normAutofit fontScale="92500" lnSpcReduction="10000"/>
          </a:bodyPr>
          <a:lstStyle/>
          <a:p>
            <a:r>
              <a:rPr lang="de-DE" dirty="0" smtClean="0"/>
              <a:t>Patienten erarbeiten in der Gruppe, was „Werte“ sind und wie sie sich definieren lassen. Es wird von der Therapeutin vermittelt, dass „Werte“ eine Vielzahl von einzelnen Aspekten sind, die in Wertebereiche eingeteilt werden können und die zu Zielen führen. </a:t>
            </a:r>
          </a:p>
          <a:p>
            <a:r>
              <a:rPr lang="de-DE" dirty="0" smtClean="0"/>
              <a:t>Den Patienten wird verdeutlicht, dass jeder Mensch eigene Werte hat, die sich vielleicht gelegentlich überlagern oder decken, die aber nicht </a:t>
            </a:r>
            <a:r>
              <a:rPr lang="de-DE" b="1" u="sng" dirty="0" smtClean="0"/>
              <a:t>gleich </a:t>
            </a:r>
            <a:r>
              <a:rPr lang="de-DE" dirty="0" smtClean="0"/>
              <a:t>sind und die nie von andern als „gut“ oder „schlecht“ bewertet werden können.</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7. Ziele</a:t>
            </a:r>
            <a:endParaRPr lang="de-DE" dirty="0"/>
          </a:p>
        </p:txBody>
      </p:sp>
      <p:sp>
        <p:nvSpPr>
          <p:cNvPr id="3" name="Inhaltsplatzhalter 2"/>
          <p:cNvSpPr>
            <a:spLocks noGrp="1"/>
          </p:cNvSpPr>
          <p:nvPr>
            <p:ph idx="1"/>
          </p:nvPr>
        </p:nvSpPr>
        <p:spPr>
          <a:xfrm>
            <a:off x="457200" y="1600200"/>
            <a:ext cx="8229600" cy="5029200"/>
          </a:xfrm>
        </p:spPr>
        <p:txBody>
          <a:bodyPr>
            <a:normAutofit fontScale="92500" lnSpcReduction="10000"/>
          </a:bodyPr>
          <a:lstStyle/>
          <a:p>
            <a:r>
              <a:rPr lang="de-DE" dirty="0" smtClean="0"/>
              <a:t>In dieser Sitzung werden die Patienten gebeten, ihre Ziele, die sie als HA von den Werten abgeleitet haben, zu besprechen</a:t>
            </a:r>
          </a:p>
          <a:p>
            <a:r>
              <a:rPr lang="de-DE" dirty="0" smtClean="0"/>
              <a:t>Es werden Klein-Gruppen (2-3 TN) gebildet, in denen die aus den Zielen abzuleitenden Handlungen gegenseitig besprochen werden</a:t>
            </a:r>
          </a:p>
          <a:p>
            <a:r>
              <a:rPr lang="de-DE" dirty="0" smtClean="0"/>
              <a:t>Die Therapeutin achtet darauf, dass es nicht um „Lösungen“ im klassischen Sinn geht, sondern dass die </a:t>
            </a:r>
            <a:r>
              <a:rPr lang="de-DE" dirty="0" err="1" smtClean="0"/>
              <a:t>In-Beziehung-Setzung</a:t>
            </a:r>
            <a:r>
              <a:rPr lang="de-DE" dirty="0" smtClean="0"/>
              <a:t> von Zielen zu Werten und Eigenschaften das eigentlich sinnvolle und die weiterführende Handlung ist.</a:t>
            </a:r>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8. Zusammenfügen, Abschluss</a:t>
            </a:r>
            <a:endParaRPr lang="de-DE" dirty="0"/>
          </a:p>
        </p:txBody>
      </p:sp>
      <p:sp>
        <p:nvSpPr>
          <p:cNvPr id="3" name="Inhaltsplatzhalter 2"/>
          <p:cNvSpPr>
            <a:spLocks noGrp="1"/>
          </p:cNvSpPr>
          <p:nvPr>
            <p:ph idx="1"/>
          </p:nvPr>
        </p:nvSpPr>
        <p:spPr>
          <a:xfrm>
            <a:off x="457200" y="1600200"/>
            <a:ext cx="8229600" cy="4953000"/>
          </a:xfrm>
        </p:spPr>
        <p:txBody>
          <a:bodyPr>
            <a:normAutofit fontScale="92500" lnSpcReduction="20000"/>
          </a:bodyPr>
          <a:lstStyle/>
          <a:p>
            <a:r>
              <a:rPr lang="de-DE" dirty="0" smtClean="0"/>
              <a:t>In dieser Sitzung wird noch einmal mit der Gruppe der Bogen gespannt zwischen </a:t>
            </a:r>
          </a:p>
          <a:p>
            <a:pPr lvl="1"/>
            <a:r>
              <a:rPr lang="de-DE" dirty="0" smtClean="0"/>
              <a:t>Eigenschaften als „</a:t>
            </a:r>
            <a:r>
              <a:rPr lang="de-DE" dirty="0" err="1" smtClean="0"/>
              <a:t>Nicht-ICH</a:t>
            </a:r>
            <a:r>
              <a:rPr lang="de-DE" dirty="0" smtClean="0"/>
              <a:t>“, aber von mir zu akzeptieren und ggf. zu nutzen </a:t>
            </a:r>
          </a:p>
          <a:p>
            <a:pPr lvl="1"/>
            <a:r>
              <a:rPr lang="de-DE" dirty="0" smtClean="0"/>
              <a:t>Menschen und Beziehungen zu diesen als „Soziales Umfeld, RFT</a:t>
            </a:r>
            <a:r>
              <a:rPr lang="de-DE" dirty="0" smtClean="0"/>
              <a:t>-Schaffer</a:t>
            </a:r>
            <a:r>
              <a:rPr lang="de-DE" dirty="0" smtClean="0"/>
              <a:t>“ aber „</a:t>
            </a:r>
            <a:r>
              <a:rPr lang="de-DE" dirty="0" err="1" smtClean="0"/>
              <a:t>Nicht-ICH</a:t>
            </a:r>
            <a:r>
              <a:rPr lang="de-DE" dirty="0" smtClean="0"/>
              <a:t>“,</a:t>
            </a:r>
            <a:r>
              <a:rPr lang="de-DE" dirty="0" smtClean="0"/>
              <a:t> doch für </a:t>
            </a:r>
            <a:r>
              <a:rPr lang="de-DE" dirty="0" smtClean="0"/>
              <a:t>mich in einem reflektierten Sinn wichtig</a:t>
            </a:r>
          </a:p>
          <a:p>
            <a:pPr lvl="1"/>
            <a:r>
              <a:rPr lang="de-DE" dirty="0" smtClean="0"/>
              <a:t>Werte </a:t>
            </a:r>
            <a:r>
              <a:rPr lang="de-DE" dirty="0" smtClean="0"/>
              <a:t>als „</a:t>
            </a:r>
            <a:r>
              <a:rPr lang="de-DE" dirty="0" err="1" smtClean="0"/>
              <a:t>Nicht-ICH</a:t>
            </a:r>
            <a:r>
              <a:rPr lang="de-DE" dirty="0" smtClean="0"/>
              <a:t>“, aber von mir zu setzen</a:t>
            </a:r>
          </a:p>
          <a:p>
            <a:pPr lvl="1"/>
            <a:r>
              <a:rPr lang="de-DE" dirty="0" smtClean="0"/>
              <a:t>Achtsamkeit nach innen und außen und im Alltag auf Bezugsrahmen, die mich unflexibel machen</a:t>
            </a:r>
          </a:p>
          <a:p>
            <a:pPr lvl="1"/>
            <a:r>
              <a:rPr lang="de-DE" dirty="0" smtClean="0"/>
              <a:t>Beobachter-Rollen einzunehmen und sich als „mehr als das“ wahrzunehmen in dem Sinn des</a:t>
            </a:r>
            <a:r>
              <a:rPr lang="de-DE" dirty="0" smtClean="0"/>
              <a:t> </a:t>
            </a:r>
            <a:r>
              <a:rPr lang="de-DE" dirty="0" err="1" smtClean="0"/>
              <a:t>Selbst</a:t>
            </a:r>
            <a:r>
              <a:rPr lang="de-DE" dirty="0" err="1" smtClean="0"/>
              <a:t>-als-Kontext</a:t>
            </a:r>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8" name="Evaluation"/>
          <p:cNvSpPr txBox="1">
            <a:spLocks noGrp="1"/>
          </p:cNvSpPr>
          <p:nvPr>
            <p:ph type="title"/>
          </p:nvPr>
        </p:nvSpPr>
        <p:spPr>
          <a:xfrm>
            <a:off x="1009055" y="232172"/>
            <a:ext cx="8340328" cy="982266"/>
          </a:xfrm>
          <a:prstGeom prst="rect">
            <a:avLst/>
          </a:prstGeom>
        </p:spPr>
        <p:txBody>
          <a:bodyPr/>
          <a:lstStyle>
            <a:lvl1pPr>
              <a:defRPr>
                <a:latin typeface="+mn-lt"/>
                <a:ea typeface="+mn-ea"/>
                <a:cs typeface="+mn-cs"/>
                <a:sym typeface="Helvetica Neue"/>
              </a:defRPr>
            </a:lvl1pPr>
          </a:lstStyle>
          <a:p>
            <a:r>
              <a:t>Evaluation</a:t>
            </a:r>
          </a:p>
        </p:txBody>
      </p:sp>
      <p:sp>
        <p:nvSpPr>
          <p:cNvPr id="289" name="Linie"/>
          <p:cNvSpPr/>
          <p:nvPr/>
        </p:nvSpPr>
        <p:spPr>
          <a:xfrm>
            <a:off x="116086" y="6536541"/>
            <a:ext cx="8568314" cy="15360"/>
          </a:xfrm>
          <a:prstGeom prst="line">
            <a:avLst/>
          </a:prstGeom>
          <a:ln w="25400">
            <a:solidFill>
              <a:srgbClr val="941751"/>
            </a:solidFill>
            <a:miter lim="400000"/>
          </a:ln>
        </p:spPr>
        <p:txBody>
          <a:bodyPr lIns="35717" tIns="35717" rIns="35717" bIns="35717" anchor="ctr"/>
          <a:lstStyle/>
          <a:p>
            <a:pPr defTabSz="321457">
              <a:defRPr sz="1200">
                <a:latin typeface="Helvetica"/>
                <a:ea typeface="Helvetica"/>
                <a:cs typeface="Helvetica"/>
                <a:sym typeface="Helvetica"/>
              </a:defRPr>
            </a:pPr>
            <a:endParaRPr dirty="0"/>
          </a:p>
        </p:txBody>
      </p:sp>
      <p:pic>
        <p:nvPicPr>
          <p:cNvPr id="290" name="npz-symbol-small-600x322.png" descr="npz-symbol-small-600x322.png"/>
          <p:cNvPicPr>
            <a:picLocks noChangeAspect="1"/>
          </p:cNvPicPr>
          <p:nvPr/>
        </p:nvPicPr>
        <p:blipFill>
          <a:blip r:embed="rId2">
            <a:extLst/>
          </a:blip>
          <a:stretch>
            <a:fillRect/>
          </a:stretch>
        </p:blipFill>
        <p:spPr>
          <a:xfrm>
            <a:off x="8001000" y="6179344"/>
            <a:ext cx="1000125" cy="536734"/>
          </a:xfrm>
          <a:prstGeom prst="rect">
            <a:avLst/>
          </a:prstGeom>
          <a:ln w="12700">
            <a:miter lim="400000"/>
          </a:ln>
        </p:spPr>
      </p:pic>
      <p:sp>
        <p:nvSpPr>
          <p:cNvPr id="291" name="Preliminary…"/>
          <p:cNvSpPr/>
          <p:nvPr/>
        </p:nvSpPr>
        <p:spPr>
          <a:xfrm>
            <a:off x="116086" y="3643312"/>
            <a:ext cx="1241227" cy="776883"/>
          </a:xfrm>
          <a:prstGeom prst="roundRect">
            <a:avLst>
              <a:gd name="adj" fmla="val 17241"/>
            </a:avLst>
          </a:prstGeom>
          <a:solidFill>
            <a:srgbClr val="FFF995"/>
          </a:solidFill>
          <a:ln w="25400">
            <a:solidFill>
              <a:srgbClr val="000000"/>
            </a:solidFill>
            <a:miter lim="400000"/>
          </a:ln>
          <a:effectLst>
            <a:outerShdw blurRad="127000" dist="76200" dir="27000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p>
            <a:pPr>
              <a:defRPr sz="1800">
                <a:latin typeface="Helvetica Neue Medium"/>
                <a:ea typeface="Helvetica Neue Medium"/>
                <a:cs typeface="Helvetica Neue Medium"/>
                <a:sym typeface="Helvetica Neue Medium"/>
              </a:defRPr>
            </a:pPr>
            <a:r>
              <a:rPr sz="1400" dirty="0"/>
              <a:t>Preliminary</a:t>
            </a:r>
          </a:p>
          <a:p>
            <a:pPr>
              <a:defRPr sz="1800">
                <a:latin typeface="Helvetica Neue Medium"/>
                <a:ea typeface="Helvetica Neue Medium"/>
                <a:cs typeface="Helvetica Neue Medium"/>
                <a:sym typeface="Helvetica Neue Medium"/>
              </a:defRPr>
            </a:pPr>
            <a:r>
              <a:rPr sz="1400" dirty="0"/>
              <a:t>Session</a:t>
            </a:r>
          </a:p>
        </p:txBody>
      </p:sp>
      <p:sp>
        <p:nvSpPr>
          <p:cNvPr id="292" name="Linie"/>
          <p:cNvSpPr/>
          <p:nvPr/>
        </p:nvSpPr>
        <p:spPr>
          <a:xfrm>
            <a:off x="1616274" y="2223493"/>
            <a:ext cx="1361" cy="3627372"/>
          </a:xfrm>
          <a:prstGeom prst="line">
            <a:avLst/>
          </a:prstGeom>
          <a:ln w="25400">
            <a:solidFill>
              <a:srgbClr val="000000"/>
            </a:solidFill>
            <a:custDash>
              <a:ds d="200000" sp="200000"/>
            </a:custDash>
            <a:miter lim="400000"/>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293" name="Intervention Group…"/>
          <p:cNvSpPr/>
          <p:nvPr/>
        </p:nvSpPr>
        <p:spPr>
          <a:xfrm>
            <a:off x="2009180" y="3080742"/>
            <a:ext cx="2580680" cy="696516"/>
          </a:xfrm>
          <a:prstGeom prst="roundRect">
            <a:avLst>
              <a:gd name="adj" fmla="val 19231"/>
            </a:avLst>
          </a:prstGeom>
          <a:solidFill>
            <a:srgbClr val="FFD877"/>
          </a:solidFill>
          <a:ln w="25400">
            <a:solidFill>
              <a:srgbClr val="000000"/>
            </a:solidFill>
            <a:miter lim="400000"/>
          </a:ln>
          <a:effectLst>
            <a:outerShdw blurRad="127000" dist="76200" dir="27000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p>
            <a:pPr>
              <a:defRPr sz="1800">
                <a:latin typeface="Helvetica Neue Medium"/>
                <a:ea typeface="Helvetica Neue Medium"/>
                <a:cs typeface="Helvetica Neue Medium"/>
                <a:sym typeface="Helvetica Neue Medium"/>
              </a:defRPr>
            </a:pPr>
            <a:r>
              <a:t>Intervention Group</a:t>
            </a:r>
          </a:p>
          <a:p>
            <a:pPr>
              <a:defRPr sz="1800">
                <a:latin typeface="Helvetica Neue Medium"/>
                <a:ea typeface="Helvetica Neue Medium"/>
                <a:cs typeface="Helvetica Neue Medium"/>
                <a:sym typeface="Helvetica Neue Medium"/>
              </a:defRPr>
            </a:pPr>
            <a:r>
              <a:t>8 sessions MAC-CBT</a:t>
            </a:r>
          </a:p>
        </p:txBody>
      </p:sp>
      <p:sp>
        <p:nvSpPr>
          <p:cNvPr id="294" name="Control Group…"/>
          <p:cNvSpPr/>
          <p:nvPr/>
        </p:nvSpPr>
        <p:spPr>
          <a:xfrm>
            <a:off x="2009180" y="4277320"/>
            <a:ext cx="2580680" cy="696516"/>
          </a:xfrm>
          <a:prstGeom prst="roundRect">
            <a:avLst>
              <a:gd name="adj" fmla="val 19231"/>
            </a:avLst>
          </a:prstGeom>
          <a:solidFill>
            <a:srgbClr val="B1DD8C"/>
          </a:solidFill>
          <a:ln w="25400">
            <a:solidFill>
              <a:srgbClr val="000000"/>
            </a:solidFill>
            <a:miter lim="400000"/>
          </a:ln>
          <a:effectLst>
            <a:outerShdw blurRad="127000" dist="76200" dir="27000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p>
            <a:pPr>
              <a:defRPr sz="1800">
                <a:latin typeface="Helvetica Neue Medium"/>
                <a:ea typeface="Helvetica Neue Medium"/>
                <a:cs typeface="Helvetica Neue Medium"/>
                <a:sym typeface="Helvetica Neue Medium"/>
              </a:defRPr>
            </a:pPr>
            <a:r>
              <a:t>Control Group</a:t>
            </a:r>
          </a:p>
          <a:p>
            <a:pPr>
              <a:defRPr sz="1800">
                <a:latin typeface="Helvetica Neue Medium"/>
                <a:ea typeface="Helvetica Neue Medium"/>
                <a:cs typeface="Helvetica Neue Medium"/>
                <a:sym typeface="Helvetica Neue Medium"/>
              </a:defRPr>
            </a:pPr>
            <a:r>
              <a:t>8 sessions PMR</a:t>
            </a:r>
          </a:p>
        </p:txBody>
      </p:sp>
      <p:sp>
        <p:nvSpPr>
          <p:cNvPr id="295" name="Linie"/>
          <p:cNvSpPr/>
          <p:nvPr/>
        </p:nvSpPr>
        <p:spPr>
          <a:xfrm>
            <a:off x="4848820" y="2223493"/>
            <a:ext cx="1361" cy="3627372"/>
          </a:xfrm>
          <a:prstGeom prst="line">
            <a:avLst/>
          </a:prstGeom>
          <a:ln w="25400">
            <a:solidFill>
              <a:srgbClr val="000000"/>
            </a:solidFill>
            <a:custDash>
              <a:ds d="200000" sp="200000"/>
            </a:custDash>
            <a:miter lim="400000"/>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296" name="Linie"/>
          <p:cNvSpPr/>
          <p:nvPr/>
        </p:nvSpPr>
        <p:spPr>
          <a:xfrm flipH="1">
            <a:off x="1428751" y="3473160"/>
            <a:ext cx="517887" cy="348746"/>
          </a:xfrm>
          <a:prstGeom prst="line">
            <a:avLst/>
          </a:prstGeom>
          <a:ln w="25400">
            <a:solidFill>
              <a:srgbClr val="000000"/>
            </a:solidFill>
            <a:miter lim="400000"/>
            <a:headEnd type="stealth"/>
          </a:ln>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297" name="Linie"/>
          <p:cNvSpPr/>
          <p:nvPr/>
        </p:nvSpPr>
        <p:spPr>
          <a:xfrm flipH="1" flipV="1">
            <a:off x="1428751" y="4295180"/>
            <a:ext cx="517887" cy="348746"/>
          </a:xfrm>
          <a:prstGeom prst="line">
            <a:avLst/>
          </a:prstGeom>
          <a:ln w="25400">
            <a:solidFill>
              <a:srgbClr val="000000"/>
            </a:solidFill>
            <a:miter lim="400000"/>
            <a:headEnd type="stealth"/>
          </a:ln>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298" name="t1"/>
          <p:cNvSpPr/>
          <p:nvPr/>
        </p:nvSpPr>
        <p:spPr>
          <a:xfrm>
            <a:off x="1360390" y="6024826"/>
            <a:ext cx="517923" cy="333742"/>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a:defRPr>
                <a:latin typeface="Helvetica Neue Medium"/>
                <a:ea typeface="Helvetica Neue Medium"/>
                <a:cs typeface="Helvetica Neue Medium"/>
                <a:sym typeface="Helvetica Neue Medium"/>
              </a:defRPr>
            </a:pPr>
            <a:r>
              <a:rPr sz="1700" dirty="0"/>
              <a:t>t</a:t>
            </a:r>
            <a:r>
              <a:rPr sz="1300" dirty="0"/>
              <a:t>1</a:t>
            </a:r>
          </a:p>
        </p:txBody>
      </p:sp>
      <p:sp>
        <p:nvSpPr>
          <p:cNvPr id="299" name="t2"/>
          <p:cNvSpPr/>
          <p:nvPr/>
        </p:nvSpPr>
        <p:spPr>
          <a:xfrm>
            <a:off x="4739878" y="6024826"/>
            <a:ext cx="517922" cy="333742"/>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a:defRPr>
                <a:latin typeface="Helvetica Neue Medium"/>
                <a:ea typeface="Helvetica Neue Medium"/>
                <a:cs typeface="Helvetica Neue Medium"/>
                <a:sym typeface="Helvetica Neue Medium"/>
              </a:defRPr>
            </a:pPr>
            <a:r>
              <a:rPr sz="1700" dirty="0"/>
              <a:t>t</a:t>
            </a:r>
            <a:r>
              <a:rPr sz="1300" dirty="0"/>
              <a:t>2</a:t>
            </a:r>
          </a:p>
        </p:txBody>
      </p:sp>
      <p:sp>
        <p:nvSpPr>
          <p:cNvPr id="300" name="Linie"/>
          <p:cNvSpPr/>
          <p:nvPr/>
        </p:nvSpPr>
        <p:spPr>
          <a:xfrm>
            <a:off x="6247039" y="2223493"/>
            <a:ext cx="1361" cy="3627372"/>
          </a:xfrm>
          <a:prstGeom prst="line">
            <a:avLst/>
          </a:prstGeom>
          <a:ln w="25400">
            <a:solidFill>
              <a:srgbClr val="000000"/>
            </a:solidFill>
            <a:custDash>
              <a:ds d="200000" sp="200000"/>
            </a:custDash>
            <a:miter lim="400000"/>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301" name="t3"/>
          <p:cNvSpPr/>
          <p:nvPr/>
        </p:nvSpPr>
        <p:spPr>
          <a:xfrm>
            <a:off x="6019800" y="6024826"/>
            <a:ext cx="517922" cy="333742"/>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a:defRPr>
                <a:latin typeface="Helvetica Neue Medium"/>
                <a:ea typeface="Helvetica Neue Medium"/>
                <a:cs typeface="Helvetica Neue Medium"/>
                <a:sym typeface="Helvetica Neue Medium"/>
              </a:defRPr>
            </a:pPr>
            <a:r>
              <a:rPr sz="1700" dirty="0"/>
              <a:t>t</a:t>
            </a:r>
            <a:r>
              <a:rPr sz="1300" dirty="0"/>
              <a:t>3</a:t>
            </a:r>
          </a:p>
        </p:txBody>
      </p:sp>
      <p:sp>
        <p:nvSpPr>
          <p:cNvPr id="302" name="Linie"/>
          <p:cNvSpPr/>
          <p:nvPr/>
        </p:nvSpPr>
        <p:spPr>
          <a:xfrm>
            <a:off x="7929563" y="2223493"/>
            <a:ext cx="1361" cy="3627372"/>
          </a:xfrm>
          <a:prstGeom prst="line">
            <a:avLst/>
          </a:prstGeom>
          <a:ln w="25400">
            <a:solidFill>
              <a:srgbClr val="000000"/>
            </a:solidFill>
            <a:custDash>
              <a:ds d="200000" sp="200000"/>
            </a:custDash>
            <a:miter lim="400000"/>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303" name="t4"/>
          <p:cNvSpPr/>
          <p:nvPr/>
        </p:nvSpPr>
        <p:spPr>
          <a:xfrm>
            <a:off x="7670602" y="6024826"/>
            <a:ext cx="517922" cy="333742"/>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a:defRPr>
                <a:latin typeface="Helvetica Neue Medium"/>
                <a:ea typeface="Helvetica Neue Medium"/>
                <a:cs typeface="Helvetica Neue Medium"/>
                <a:sym typeface="Helvetica Neue Medium"/>
              </a:defRPr>
            </a:pPr>
            <a:r>
              <a:rPr sz="1700" dirty="0"/>
              <a:t>t</a:t>
            </a:r>
            <a:r>
              <a:rPr sz="1300" dirty="0"/>
              <a:t>4</a:t>
            </a:r>
          </a:p>
        </p:txBody>
      </p:sp>
      <p:sp>
        <p:nvSpPr>
          <p:cNvPr id="304" name="Linie"/>
          <p:cNvSpPr/>
          <p:nvPr/>
        </p:nvSpPr>
        <p:spPr>
          <a:xfrm>
            <a:off x="2160985" y="2437805"/>
            <a:ext cx="2133812" cy="2095"/>
          </a:xfrm>
          <a:prstGeom prst="line">
            <a:avLst/>
          </a:prstGeom>
          <a:ln w="25400">
            <a:solidFill>
              <a:srgbClr val="000000"/>
            </a:solidFill>
            <a:miter lim="400000"/>
            <a:headEnd type="stealth"/>
            <a:tailEnd type="stealth"/>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305" name="&gt; 10 weeks"/>
          <p:cNvSpPr/>
          <p:nvPr/>
        </p:nvSpPr>
        <p:spPr>
          <a:xfrm>
            <a:off x="2654122" y="1981200"/>
            <a:ext cx="1457577"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lvl1pPr>
              <a:defRPr sz="2400"/>
            </a:lvl1pPr>
          </a:lstStyle>
          <a:p>
            <a:r>
              <a:rPr dirty="0"/>
              <a:t>&gt; 10 weeks</a:t>
            </a:r>
          </a:p>
        </p:txBody>
      </p:sp>
      <p:sp>
        <p:nvSpPr>
          <p:cNvPr id="306" name="Linie"/>
          <p:cNvSpPr/>
          <p:nvPr/>
        </p:nvSpPr>
        <p:spPr>
          <a:xfrm>
            <a:off x="5063133" y="2437805"/>
            <a:ext cx="743327" cy="960"/>
          </a:xfrm>
          <a:prstGeom prst="line">
            <a:avLst/>
          </a:prstGeom>
          <a:ln w="25400">
            <a:solidFill>
              <a:srgbClr val="000000"/>
            </a:solidFill>
            <a:miter lim="400000"/>
            <a:headEnd type="stealth"/>
            <a:tailEnd type="stealth"/>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307" name="Linie"/>
          <p:cNvSpPr/>
          <p:nvPr/>
        </p:nvSpPr>
        <p:spPr>
          <a:xfrm>
            <a:off x="6500515" y="2437805"/>
            <a:ext cx="1424285" cy="1"/>
          </a:xfrm>
          <a:prstGeom prst="line">
            <a:avLst/>
          </a:prstGeom>
          <a:ln w="25400">
            <a:solidFill>
              <a:srgbClr val="000000"/>
            </a:solidFill>
            <a:miter lim="400000"/>
            <a:headEnd type="stealth"/>
            <a:tailEnd type="stealth"/>
          </a:ln>
          <a:effectLst>
            <a:outerShdw blurRad="127000" dist="76200" dir="2700000" rotWithShape="0">
              <a:srgbClr val="000000">
                <a:alpha val="75000"/>
              </a:srgbClr>
            </a:outerShdw>
          </a:effectLst>
        </p:spPr>
        <p:txBody>
          <a:bodyPr lIns="35717" tIns="35717" rIns="35717" bIns="35717" anchor="ctr"/>
          <a:lstStyle/>
          <a:p>
            <a:pPr defTabSz="321457">
              <a:defRPr sz="1200">
                <a:latin typeface="Helvetica"/>
                <a:ea typeface="Helvetica"/>
                <a:cs typeface="Helvetica"/>
                <a:sym typeface="Helvetica"/>
              </a:defRPr>
            </a:pPr>
            <a:endParaRPr dirty="0"/>
          </a:p>
        </p:txBody>
      </p:sp>
      <p:sp>
        <p:nvSpPr>
          <p:cNvPr id="308" name="12 weeks"/>
          <p:cNvSpPr/>
          <p:nvPr/>
        </p:nvSpPr>
        <p:spPr>
          <a:xfrm>
            <a:off x="4978619" y="1981200"/>
            <a:ext cx="1234709"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lvl1pPr>
              <a:defRPr sz="2400"/>
            </a:lvl1pPr>
          </a:lstStyle>
          <a:p>
            <a:r>
              <a:rPr dirty="0"/>
              <a:t>12 weeks</a:t>
            </a:r>
          </a:p>
        </p:txBody>
      </p:sp>
      <p:sp>
        <p:nvSpPr>
          <p:cNvPr id="309" name="6 months"/>
          <p:cNvSpPr/>
          <p:nvPr/>
        </p:nvSpPr>
        <p:spPr>
          <a:xfrm>
            <a:off x="6491095" y="1981200"/>
            <a:ext cx="1249888"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lvl1pPr>
              <a:defRPr sz="2400"/>
            </a:lvl1pPr>
          </a:lstStyle>
          <a:p>
            <a:r>
              <a:rPr dirty="0"/>
              <a:t>6 months</a:t>
            </a:r>
          </a:p>
        </p:txBody>
      </p:sp>
      <p:sp>
        <p:nvSpPr>
          <p:cNvPr id="310" name="preliminary outcome"/>
          <p:cNvSpPr/>
          <p:nvPr/>
        </p:nvSpPr>
        <p:spPr>
          <a:xfrm rot="16201326">
            <a:off x="3597307" y="3815487"/>
            <a:ext cx="2803923"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lvl1pPr>
              <a:defRPr sz="2400"/>
            </a:lvl1pPr>
          </a:lstStyle>
          <a:p>
            <a:r>
              <a:t>preliminary outcome</a:t>
            </a:r>
          </a:p>
        </p:txBody>
      </p:sp>
      <p:sp>
        <p:nvSpPr>
          <p:cNvPr id="311" name="primary outcome"/>
          <p:cNvSpPr/>
          <p:nvPr/>
        </p:nvSpPr>
        <p:spPr>
          <a:xfrm rot="16201326">
            <a:off x="5082366" y="3815548"/>
            <a:ext cx="2803923"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lvl1pPr>
              <a:defRPr sz="2400"/>
            </a:lvl1pPr>
          </a:lstStyle>
          <a:p>
            <a:r>
              <a:t>primary outcome</a:t>
            </a:r>
          </a:p>
        </p:txBody>
      </p:sp>
      <p:sp>
        <p:nvSpPr>
          <p:cNvPr id="312" name="follow-up measurements"/>
          <p:cNvSpPr/>
          <p:nvPr/>
        </p:nvSpPr>
        <p:spPr>
          <a:xfrm rot="16201326">
            <a:off x="7004977" y="3630882"/>
            <a:ext cx="2803923" cy="81079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lvl1pPr>
              <a:defRPr sz="2400"/>
            </a:lvl1pPr>
          </a:lstStyle>
          <a:p>
            <a:r>
              <a:rPr dirty="0"/>
              <a:t>follow-up measurements</a:t>
            </a:r>
          </a:p>
        </p:txBody>
      </p:sp>
      <p:pic>
        <p:nvPicPr>
          <p:cNvPr id="313" name="npz logo.jpg" descr="npz logo.jpg"/>
          <p:cNvPicPr>
            <a:picLocks noChangeAspect="1"/>
          </p:cNvPicPr>
          <p:nvPr/>
        </p:nvPicPr>
        <p:blipFill>
          <a:blip r:embed="rId3">
            <a:extLst/>
          </a:blip>
          <a:stretch>
            <a:fillRect/>
          </a:stretch>
        </p:blipFill>
        <p:spPr>
          <a:xfrm>
            <a:off x="8001000" y="187523"/>
            <a:ext cx="1000125" cy="886666"/>
          </a:xfrm>
          <a:prstGeom prst="rect">
            <a:avLst/>
          </a:prstGeom>
          <a:ln w="12700">
            <a:miter lim="400000"/>
          </a:ln>
        </p:spPr>
      </p:pic>
      <p:pic>
        <p:nvPicPr>
          <p:cNvPr id="314" name="Montreal Logo preview.jpg" descr="Montreal Logo preview.jpg"/>
          <p:cNvPicPr>
            <a:picLocks noChangeAspect="1"/>
          </p:cNvPicPr>
          <p:nvPr/>
        </p:nvPicPr>
        <p:blipFill>
          <a:blip r:embed="rId4">
            <a:extLst/>
          </a:blip>
          <a:stretch>
            <a:fillRect/>
          </a:stretch>
        </p:blipFill>
        <p:spPr>
          <a:xfrm>
            <a:off x="6572250" y="116086"/>
            <a:ext cx="1116985" cy="1035844"/>
          </a:xfrm>
          <a:prstGeom prst="rect">
            <a:avLst/>
          </a:prstGeom>
          <a:ln w="12700">
            <a:miter lim="400000"/>
          </a:ln>
        </p:spPr>
      </p:pic>
      <p:sp>
        <p:nvSpPr>
          <p:cNvPr id="315" name="NeuropsychiatriC CENTER HAMBURG GERMANY                             DP Nina Schulze 29.07.2018"/>
          <p:cNvSpPr/>
          <p:nvPr/>
        </p:nvSpPr>
        <p:spPr>
          <a:xfrm>
            <a:off x="62508" y="6527602"/>
            <a:ext cx="9010055" cy="54918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defTabSz="316395">
              <a:tabLst>
                <a:tab pos="4295027" algn="r"/>
              </a:tabLst>
              <a:defRPr sz="2100">
                <a:solidFill>
                  <a:srgbClr val="941751"/>
                </a:solidFill>
                <a:latin typeface="Copperplate"/>
                <a:ea typeface="Copperplate"/>
                <a:cs typeface="Copperplate"/>
                <a:sym typeface="Copperplate"/>
              </a:defRPr>
            </a:pPr>
            <a:r>
              <a:rPr dirty="0"/>
              <a:t>NeuropsychiatriC CENTER HAMBURG GERMANY                             </a:t>
            </a:r>
            <a:r>
              <a:rPr sz="1000" dirty="0">
                <a:solidFill>
                  <a:srgbClr val="000000"/>
                </a:solidFill>
                <a:sym typeface="Helvetica Neue"/>
              </a:rPr>
              <a:t>DP Nina Schulze 29.07.2018</a:t>
            </a:r>
          </a:p>
        </p:txBody>
      </p:sp>
      <p:sp>
        <p:nvSpPr>
          <p:cNvPr id="316" name="n = 100"/>
          <p:cNvSpPr/>
          <p:nvPr/>
        </p:nvSpPr>
        <p:spPr>
          <a:xfrm>
            <a:off x="525132" y="3308647"/>
            <a:ext cx="766320" cy="349131"/>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lvl1pPr>
              <a:defRPr sz="1800" b="1">
                <a:latin typeface="+mn-lt"/>
                <a:ea typeface="+mn-ea"/>
                <a:cs typeface="+mn-cs"/>
                <a:sym typeface="Helvetica Neue"/>
              </a:defRPr>
            </a:lvl1pPr>
          </a:lstStyle>
          <a:p>
            <a:r>
              <a:t>n = 100</a:t>
            </a:r>
          </a:p>
        </p:txBody>
      </p:sp>
      <p:grpSp>
        <p:nvGrpSpPr>
          <p:cNvPr id="2" name="Gruppieren"/>
          <p:cNvGrpSpPr/>
          <p:nvPr/>
        </p:nvGrpSpPr>
        <p:grpSpPr>
          <a:xfrm rot="10800000">
            <a:off x="-9015" y="-190870"/>
            <a:ext cx="1455758" cy="1742458"/>
            <a:chOff x="0" y="0"/>
            <a:chExt cx="2070410" cy="2478160"/>
          </a:xfrm>
        </p:grpSpPr>
        <p:sp>
          <p:nvSpPr>
            <p:cNvPr id="317"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18"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19"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20"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21"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4" name="Evaluation"/>
          <p:cNvSpPr txBox="1">
            <a:spLocks noGrp="1"/>
          </p:cNvSpPr>
          <p:nvPr>
            <p:ph type="title"/>
          </p:nvPr>
        </p:nvSpPr>
        <p:spPr>
          <a:xfrm>
            <a:off x="1017984" y="232172"/>
            <a:ext cx="8340328" cy="982266"/>
          </a:xfrm>
          <a:prstGeom prst="rect">
            <a:avLst/>
          </a:prstGeom>
        </p:spPr>
        <p:txBody>
          <a:bodyPr/>
          <a:lstStyle>
            <a:lvl1pPr>
              <a:defRPr>
                <a:latin typeface="+mn-lt"/>
                <a:ea typeface="+mn-ea"/>
                <a:cs typeface="+mn-cs"/>
                <a:sym typeface="Helvetica Neue"/>
              </a:defRPr>
            </a:lvl1pPr>
          </a:lstStyle>
          <a:p>
            <a:r>
              <a:t>Evaluation</a:t>
            </a:r>
          </a:p>
        </p:txBody>
      </p:sp>
      <p:sp>
        <p:nvSpPr>
          <p:cNvPr id="325" name="Linie"/>
          <p:cNvSpPr/>
          <p:nvPr/>
        </p:nvSpPr>
        <p:spPr>
          <a:xfrm>
            <a:off x="116086" y="6536541"/>
            <a:ext cx="8568314" cy="15360"/>
          </a:xfrm>
          <a:prstGeom prst="line">
            <a:avLst/>
          </a:prstGeom>
          <a:ln w="25400">
            <a:solidFill>
              <a:srgbClr val="941751"/>
            </a:solidFill>
            <a:miter lim="400000"/>
          </a:ln>
        </p:spPr>
        <p:txBody>
          <a:bodyPr lIns="35717" tIns="35717" rIns="35717" bIns="35717" anchor="ctr"/>
          <a:lstStyle/>
          <a:p>
            <a:pPr defTabSz="321457">
              <a:defRPr sz="1200">
                <a:latin typeface="Helvetica"/>
                <a:ea typeface="Helvetica"/>
                <a:cs typeface="Helvetica"/>
                <a:sym typeface="Helvetica"/>
              </a:defRPr>
            </a:pPr>
            <a:endParaRPr dirty="0"/>
          </a:p>
        </p:txBody>
      </p:sp>
      <p:pic>
        <p:nvPicPr>
          <p:cNvPr id="326" name="npz-symbol-small-600x322.png" descr="npz-symbol-small-600x322.png"/>
          <p:cNvPicPr>
            <a:picLocks noChangeAspect="1"/>
          </p:cNvPicPr>
          <p:nvPr/>
        </p:nvPicPr>
        <p:blipFill>
          <a:blip r:embed="rId2">
            <a:extLst/>
          </a:blip>
          <a:stretch>
            <a:fillRect/>
          </a:stretch>
        </p:blipFill>
        <p:spPr>
          <a:xfrm>
            <a:off x="8001000" y="6179344"/>
            <a:ext cx="1000125" cy="536734"/>
          </a:xfrm>
          <a:prstGeom prst="rect">
            <a:avLst/>
          </a:prstGeom>
          <a:ln w="12700">
            <a:miter lim="400000"/>
          </a:ln>
        </p:spPr>
      </p:pic>
      <p:graphicFrame>
        <p:nvGraphicFramePr>
          <p:cNvPr id="327" name="Tabelle"/>
          <p:cNvGraphicFramePr/>
          <p:nvPr/>
        </p:nvGraphicFramePr>
        <p:xfrm>
          <a:off x="642399" y="1755737"/>
          <a:ext cx="5760725" cy="2646599"/>
        </p:xfrm>
        <a:graphic>
          <a:graphicData uri="http://schemas.openxmlformats.org/drawingml/2006/table">
            <a:tbl>
              <a:tblPr firstRow="1"/>
              <a:tblGrid>
                <a:gridCol w="2198165"/>
                <a:gridCol w="903293"/>
                <a:gridCol w="844335"/>
                <a:gridCol w="942229"/>
                <a:gridCol w="872703"/>
              </a:tblGrid>
              <a:tr h="579627">
                <a:tc>
                  <a:txBody>
                    <a:bodyPr/>
                    <a:lstStyle/>
                    <a:p>
                      <a:pPr algn="l" defTabSz="457200">
                        <a:defRPr sz="1800"/>
                      </a:pPr>
                      <a:r>
                        <a:rPr sz="1300" b="1">
                          <a:latin typeface="Helvetica"/>
                          <a:ea typeface="Helvetica"/>
                          <a:cs typeface="Helvetica"/>
                          <a:sym typeface="Helvetica"/>
                        </a:rPr>
                        <a:t> instruments</a:t>
                      </a:r>
                    </a:p>
                  </a:txBody>
                  <a:tcPr marL="0" marR="0" marT="0" marB="0" anchor="ctr" horzOverflow="overflow">
                    <a:solidFill>
                      <a:srgbClr val="FFFBB9"/>
                    </a:solidFill>
                  </a:tcPr>
                </a:tc>
                <a:tc>
                  <a:txBody>
                    <a:bodyPr/>
                    <a:lstStyle/>
                    <a:p>
                      <a:pPr algn="ctr" defTabSz="457200">
                        <a:defRPr sz="1800"/>
                      </a:pPr>
                      <a:r>
                        <a:rPr sz="1000" b="1">
                          <a:latin typeface="Helvetica"/>
                          <a:ea typeface="Helvetica"/>
                          <a:cs typeface="Helvetica"/>
                          <a:sym typeface="Helvetica"/>
                        </a:rPr>
                        <a:t>t1 (startpoint)</a:t>
                      </a:r>
                    </a:p>
                  </a:txBody>
                  <a:tcPr marL="0" marR="0" marT="0" marB="0" horzOverflow="overflow">
                    <a:lnR w="12700">
                      <a:solidFill>
                        <a:srgbClr val="000000"/>
                      </a:solidFill>
                      <a:miter lim="400000"/>
                    </a:lnR>
                    <a:solidFill>
                      <a:srgbClr val="E0EDD4"/>
                    </a:solidFill>
                  </a:tcPr>
                </a:tc>
                <a:tc>
                  <a:txBody>
                    <a:bodyPr/>
                    <a:lstStyle/>
                    <a:p>
                      <a:pPr algn="ctr" defTabSz="457200">
                        <a:defRPr sz="1800"/>
                      </a:pPr>
                      <a:r>
                        <a:rPr sz="1000" b="1">
                          <a:latin typeface="Helvetica"/>
                          <a:ea typeface="Helvetica"/>
                          <a:cs typeface="Helvetica"/>
                          <a:sym typeface="Helvetica"/>
                        </a:rPr>
                        <a:t>t2(end of treatment)</a:t>
                      </a:r>
                    </a:p>
                  </a:txBody>
                  <a:tcPr marL="0" marR="0" marT="0" marB="0" horzOverflow="overflow">
                    <a:lnL w="12700">
                      <a:solidFill>
                        <a:srgbClr val="000000"/>
                      </a:solidFill>
                      <a:miter lim="400000"/>
                    </a:lnL>
                    <a:lnR w="12700">
                      <a:solidFill>
                        <a:srgbClr val="000000"/>
                      </a:solidFill>
                      <a:miter lim="400000"/>
                    </a:lnR>
                    <a:solidFill>
                      <a:srgbClr val="CCE8B5"/>
                    </a:solidFill>
                  </a:tcPr>
                </a:tc>
                <a:tc>
                  <a:txBody>
                    <a:bodyPr/>
                    <a:lstStyle/>
                    <a:p>
                      <a:pPr algn="ctr" defTabSz="457200">
                        <a:defRPr sz="1800"/>
                      </a:pPr>
                      <a:r>
                        <a:rPr sz="1000" b="1">
                          <a:latin typeface="Helvetica"/>
                          <a:ea typeface="Helvetica"/>
                          <a:cs typeface="Helvetica"/>
                          <a:sym typeface="Helvetica"/>
                        </a:rPr>
                        <a:t>t3(3 months after end of treatment)</a:t>
                      </a:r>
                    </a:p>
                  </a:txBody>
                  <a:tcPr marL="0" marR="0" marT="0" marB="0" horzOverflow="overflow">
                    <a:lnL w="12700">
                      <a:solidFill>
                        <a:srgbClr val="000000"/>
                      </a:solidFill>
                      <a:miter lim="400000"/>
                    </a:lnL>
                    <a:lnR w="12700">
                      <a:solidFill>
                        <a:srgbClr val="000000"/>
                      </a:solidFill>
                      <a:miter lim="400000"/>
                    </a:lnR>
                    <a:solidFill>
                      <a:srgbClr val="B1DD8C"/>
                    </a:solidFill>
                  </a:tcPr>
                </a:tc>
                <a:tc>
                  <a:txBody>
                    <a:bodyPr/>
                    <a:lstStyle/>
                    <a:p>
                      <a:pPr algn="ctr" defTabSz="457200">
                        <a:defRPr sz="1800"/>
                      </a:pPr>
                      <a:r>
                        <a:rPr sz="1000" b="1">
                          <a:latin typeface="Helvetica"/>
                          <a:ea typeface="Helvetica"/>
                          <a:cs typeface="Helvetica"/>
                          <a:sym typeface="Helvetica"/>
                        </a:rPr>
                        <a:t>t4 (6-month-follow-up)</a:t>
                      </a:r>
                    </a:p>
                  </a:txBody>
                  <a:tcPr marL="0" marR="0" marT="0" marB="0" horzOverflow="overflow">
                    <a:lnL w="12700">
                      <a:solidFill>
                        <a:srgbClr val="000000"/>
                      </a:solidFill>
                      <a:miter lim="400000"/>
                    </a:lnL>
                    <a:solidFill>
                      <a:srgbClr val="96D35F"/>
                    </a:solidFill>
                  </a:tcPr>
                </a:tc>
              </a:tr>
              <a:tr h="273409">
                <a:tc>
                  <a:txBody>
                    <a:bodyPr/>
                    <a:lstStyle/>
                    <a:p>
                      <a:pPr algn="l" defTabSz="457200">
                        <a:defRPr sz="1800"/>
                      </a:pPr>
                      <a:r>
                        <a:rPr sz="1000">
                          <a:latin typeface="Helvetica"/>
                          <a:ea typeface="Helvetica"/>
                          <a:cs typeface="Helvetica"/>
                          <a:sym typeface="Helvetica"/>
                        </a:rPr>
                        <a:t>Prime-MD/ PHQ complete</a:t>
                      </a:r>
                    </a:p>
                  </a:txBody>
                  <a:tcPr marL="0" marR="0" marT="0" marB="0" horzOverflow="overflow">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R w="12700">
                      <a:solidFill>
                        <a:srgbClr val="000000"/>
                      </a:solidFill>
                      <a:miter lim="400000"/>
                    </a:lnR>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B w="12700">
                      <a:solidFill>
                        <a:srgbClr val="000000"/>
                      </a:solidFill>
                      <a:miter lim="400000"/>
                    </a:lnB>
                    <a:solidFill>
                      <a:srgbClr val="96D35F"/>
                    </a:solidFill>
                  </a:tcPr>
                </a:tc>
              </a:tr>
              <a:tr h="273409">
                <a:tc>
                  <a:txBody>
                    <a:bodyPr/>
                    <a:lstStyle/>
                    <a:p>
                      <a:pPr algn="l" defTabSz="457200">
                        <a:defRPr sz="1800"/>
                      </a:pPr>
                      <a:r>
                        <a:rPr sz="1000">
                          <a:latin typeface="Helvetica"/>
                          <a:ea typeface="Helvetica"/>
                          <a:cs typeface="Helvetica"/>
                          <a:sym typeface="Helvetica"/>
                        </a:rPr>
                        <a:t>MAC-Questionnaire </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273409">
                <a:tc>
                  <a:txBody>
                    <a:bodyPr/>
                    <a:lstStyle/>
                    <a:p>
                      <a:pPr algn="l" defTabSz="457200">
                        <a:defRPr sz="1800"/>
                      </a:pPr>
                      <a:r>
                        <a:rPr sz="1000">
                          <a:latin typeface="Helvetica"/>
                          <a:ea typeface="Helvetica"/>
                          <a:cs typeface="Helvetica"/>
                          <a:sym typeface="Helvetica"/>
                        </a:rPr>
                        <a:t>ED 5D-5L</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273409">
                <a:tc>
                  <a:txBody>
                    <a:bodyPr/>
                    <a:lstStyle/>
                    <a:p>
                      <a:pPr algn="l" defTabSz="457200">
                        <a:defRPr sz="1800"/>
                      </a:pPr>
                      <a:r>
                        <a:rPr sz="1000">
                          <a:latin typeface="Helvetica"/>
                          <a:ea typeface="Helvetica"/>
                          <a:cs typeface="Helvetica"/>
                          <a:sym typeface="Helvetica"/>
                        </a:rPr>
                        <a:t>AAQ II</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426518">
                <a:tc>
                  <a:txBody>
                    <a:bodyPr/>
                    <a:lstStyle/>
                    <a:p>
                      <a:pPr algn="l" defTabSz="457200">
                        <a:defRPr sz="1800"/>
                      </a:pPr>
                      <a:r>
                        <a:rPr sz="1000">
                          <a:latin typeface="Helvetica"/>
                          <a:ea typeface="Helvetica"/>
                          <a:cs typeface="Helvetica"/>
                          <a:sym typeface="Helvetica"/>
                        </a:rPr>
                        <a:t>GAF</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273409">
                <a:tc>
                  <a:txBody>
                    <a:bodyPr/>
                    <a:lstStyle/>
                    <a:p>
                      <a:pPr algn="l" defTabSz="457200">
                        <a:defRPr sz="1800"/>
                      </a:pPr>
                      <a:r>
                        <a:rPr sz="1000">
                          <a:latin typeface="Helvetica"/>
                          <a:ea typeface="Helvetica"/>
                          <a:cs typeface="Helvetica"/>
                          <a:sym typeface="Helvetica"/>
                        </a:rPr>
                        <a:t>INEP</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200">
                          <a:latin typeface="Helvetica"/>
                          <a:ea typeface="Helvetica"/>
                          <a:cs typeface="Helvetica"/>
                          <a:sym typeface="Helvetica"/>
                        </a:defRPr>
                      </a:pPr>
                      <a:r>
                        <a:rPr sz="800"/>
                        <a:t>-</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200">
                          <a:latin typeface="Helvetica"/>
                          <a:ea typeface="Helvetica"/>
                          <a:cs typeface="Helvetica"/>
                          <a:sym typeface="Helvetica"/>
                        </a:defRPr>
                      </a:pPr>
                      <a:r>
                        <a:rPr sz="800"/>
                        <a:t>x</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273409">
                <a:tc>
                  <a:txBody>
                    <a:bodyPr/>
                    <a:lstStyle/>
                    <a:p>
                      <a:pPr algn="l" defTabSz="457200">
                        <a:defRPr sz="1800"/>
                      </a:pPr>
                      <a:r>
                        <a:rPr sz="1000">
                          <a:latin typeface="Helvetica"/>
                          <a:ea typeface="Helvetica"/>
                          <a:cs typeface="Helvetica"/>
                          <a:sym typeface="Helvetica"/>
                        </a:rPr>
                        <a:t>Epidemiology</a:t>
                      </a:r>
                    </a:p>
                  </a:txBody>
                  <a:tcPr marL="0" marR="0" marT="0" marB="0" horzOverflow="overflow">
                    <a:lnT w="12700">
                      <a:solidFill>
                        <a:srgbClr val="000000"/>
                      </a:solidFill>
                      <a:miter lim="400000"/>
                    </a:lnT>
                    <a:solidFill>
                      <a:srgbClr val="FFFBB9"/>
                    </a:solidFill>
                  </a:tcPr>
                </a:tc>
                <a:tc>
                  <a:txBody>
                    <a:bodyPr/>
                    <a:lstStyle/>
                    <a:p>
                      <a:pPr algn="ctr" defTabSz="457200">
                        <a:defRPr sz="1800"/>
                      </a:pPr>
                      <a:r>
                        <a:rPr sz="800">
                          <a:latin typeface="Helvetica"/>
                          <a:ea typeface="Helvetica"/>
                          <a:cs typeface="Helvetica"/>
                          <a:sym typeface="Helvetica"/>
                        </a:rPr>
                        <a:t>x</a:t>
                      </a:r>
                    </a:p>
                  </a:txBody>
                  <a:tcPr marL="0" marR="0" marT="0" marB="0" horzOverflow="overflow">
                    <a:lnR w="12700">
                      <a:solidFill>
                        <a:srgbClr val="000000"/>
                      </a:solidFill>
                      <a:miter lim="400000"/>
                    </a:lnR>
                    <a:lnT w="12700">
                      <a:solidFill>
                        <a:srgbClr val="000000"/>
                      </a:solidFill>
                      <a:miter lim="400000"/>
                    </a:lnT>
                    <a:solidFill>
                      <a:srgbClr val="E0EDD4"/>
                    </a:solidFill>
                  </a:tcPr>
                </a:tc>
                <a:tc>
                  <a:txBody>
                    <a:bodyPr/>
                    <a:lstStyle/>
                    <a:p>
                      <a:pPr algn="ctr" defTabSz="457200">
                        <a:defRPr sz="1800"/>
                      </a:pPr>
                      <a:r>
                        <a:rPr sz="800">
                          <a:latin typeface="Helvetica"/>
                          <a:ea typeface="Helvetica"/>
                          <a:cs typeface="Helvetica"/>
                          <a:sym typeface="Helvetica"/>
                        </a:rPr>
                        <a:t>-</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solidFill>
                      <a:srgbClr val="CCE8B5"/>
                    </a:solidFill>
                  </a:tcPr>
                </a:tc>
                <a:tc>
                  <a:txBody>
                    <a:bodyPr/>
                    <a:lstStyle/>
                    <a:p>
                      <a:pPr algn="ctr" defTabSz="457200">
                        <a:defRPr sz="1800"/>
                      </a:pPr>
                      <a:r>
                        <a:rPr sz="800">
                          <a:latin typeface="Helvetica"/>
                          <a:ea typeface="Helvetica"/>
                          <a:cs typeface="Helvetica"/>
                          <a:sym typeface="Helvetica"/>
                        </a:rPr>
                        <a:t>-</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solidFill>
                      <a:srgbClr val="B1DD8C"/>
                    </a:solidFill>
                  </a:tcPr>
                </a:tc>
                <a:tc>
                  <a:txBody>
                    <a:bodyPr/>
                    <a:lstStyle/>
                    <a:p>
                      <a:pPr algn="ctr" defTabSz="457200">
                        <a:defRPr sz="1800"/>
                      </a:pPr>
                      <a:r>
                        <a:rPr sz="800">
                          <a:latin typeface="Helvetica"/>
                          <a:ea typeface="Helvetica"/>
                          <a:cs typeface="Helvetica"/>
                          <a:sym typeface="Helvetica"/>
                        </a:rPr>
                        <a:t>-</a:t>
                      </a:r>
                    </a:p>
                  </a:txBody>
                  <a:tcPr marL="0" marR="0" marT="0" marB="0" horzOverflow="overflow">
                    <a:lnL w="12700">
                      <a:solidFill>
                        <a:srgbClr val="000000"/>
                      </a:solidFill>
                      <a:miter lim="400000"/>
                    </a:lnL>
                    <a:lnT w="12700">
                      <a:solidFill>
                        <a:srgbClr val="000000"/>
                      </a:solidFill>
                      <a:miter lim="400000"/>
                    </a:lnT>
                    <a:solidFill>
                      <a:srgbClr val="96D35F"/>
                    </a:solidFill>
                  </a:tcPr>
                </a:tc>
              </a:tr>
            </a:tbl>
          </a:graphicData>
        </a:graphic>
      </p:graphicFrame>
      <p:sp>
        <p:nvSpPr>
          <p:cNvPr id="328" name="Mental Disorders"/>
          <p:cNvSpPr/>
          <p:nvPr/>
        </p:nvSpPr>
        <p:spPr>
          <a:xfrm>
            <a:off x="294679" y="4902398"/>
            <a:ext cx="1446609" cy="1125141"/>
          </a:xfrm>
          <a:prstGeom prst="ellipse">
            <a:avLst/>
          </a:prstGeom>
          <a:solidFill>
            <a:srgbClr val="CEC36A"/>
          </a:solidFill>
          <a:ln w="25400">
            <a:miter lim="400000"/>
          </a:ln>
          <a:effectLst>
            <a:outerShdw blurRad="3556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1800">
                <a:latin typeface="Helvetica Neue Medium"/>
                <a:ea typeface="Helvetica Neue Medium"/>
                <a:cs typeface="Helvetica Neue Medium"/>
                <a:sym typeface="Helvetica Neue Medium"/>
              </a:defRPr>
            </a:lvl1pPr>
          </a:lstStyle>
          <a:p>
            <a:r>
              <a:rPr sz="1600" dirty="0"/>
              <a:t>Mental Disorders</a:t>
            </a:r>
          </a:p>
        </p:txBody>
      </p:sp>
      <p:sp>
        <p:nvSpPr>
          <p:cNvPr id="329" name="Global assessment of functioning"/>
          <p:cNvSpPr/>
          <p:nvPr/>
        </p:nvSpPr>
        <p:spPr>
          <a:xfrm>
            <a:off x="1905000" y="4902398"/>
            <a:ext cx="1604367" cy="1125141"/>
          </a:xfrm>
          <a:prstGeom prst="ellipse">
            <a:avLst/>
          </a:prstGeom>
          <a:solidFill>
            <a:srgbClr val="CEC36A"/>
          </a:solidFill>
          <a:ln w="25400">
            <a:miter lim="400000"/>
          </a:ln>
          <a:effectLst>
            <a:outerShdw blurRad="3556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1800">
                <a:latin typeface="Helvetica Neue Medium"/>
                <a:ea typeface="Helvetica Neue Medium"/>
                <a:cs typeface="Helvetica Neue Medium"/>
                <a:sym typeface="Helvetica Neue Medium"/>
              </a:defRPr>
            </a:lvl1pPr>
          </a:lstStyle>
          <a:p>
            <a:r>
              <a:rPr sz="1400" dirty="0"/>
              <a:t>Global assessment of functioning</a:t>
            </a:r>
          </a:p>
        </p:txBody>
      </p:sp>
      <p:sp>
        <p:nvSpPr>
          <p:cNvPr id="330" name="Quality of Life"/>
          <p:cNvSpPr/>
          <p:nvPr/>
        </p:nvSpPr>
        <p:spPr>
          <a:xfrm>
            <a:off x="3732610" y="4902398"/>
            <a:ext cx="1223367" cy="1125141"/>
          </a:xfrm>
          <a:prstGeom prst="ellipse">
            <a:avLst/>
          </a:prstGeom>
          <a:solidFill>
            <a:srgbClr val="CEC36A"/>
          </a:solidFill>
          <a:ln w="25400">
            <a:miter lim="400000"/>
          </a:ln>
          <a:effectLst>
            <a:outerShdw blurRad="3556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1800">
                <a:latin typeface="Helvetica Neue Medium"/>
                <a:ea typeface="Helvetica Neue Medium"/>
                <a:cs typeface="Helvetica Neue Medium"/>
                <a:sym typeface="Helvetica Neue Medium"/>
              </a:defRPr>
            </a:lvl1pPr>
          </a:lstStyle>
          <a:p>
            <a:r>
              <a:rPr dirty="0"/>
              <a:t>Quality of Life</a:t>
            </a:r>
          </a:p>
        </p:txBody>
      </p:sp>
      <p:sp>
        <p:nvSpPr>
          <p:cNvPr id="331" name="Acceptance and Activity"/>
          <p:cNvSpPr/>
          <p:nvPr/>
        </p:nvSpPr>
        <p:spPr>
          <a:xfrm>
            <a:off x="5179219" y="4902398"/>
            <a:ext cx="1526381" cy="1125141"/>
          </a:xfrm>
          <a:prstGeom prst="ellipse">
            <a:avLst/>
          </a:prstGeom>
          <a:solidFill>
            <a:srgbClr val="CEC36A"/>
          </a:solidFill>
          <a:ln w="25400">
            <a:miter lim="400000"/>
          </a:ln>
          <a:effectLst>
            <a:outerShdw blurRad="3556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1800">
                <a:latin typeface="Helvetica Neue Medium"/>
                <a:ea typeface="Helvetica Neue Medium"/>
                <a:cs typeface="Helvetica Neue Medium"/>
                <a:sym typeface="Helvetica Neue Medium"/>
              </a:defRPr>
            </a:lvl1pPr>
          </a:lstStyle>
          <a:p>
            <a:r>
              <a:rPr sz="1400" dirty="0"/>
              <a:t>Acceptance and Activity</a:t>
            </a:r>
          </a:p>
        </p:txBody>
      </p:sp>
      <p:sp>
        <p:nvSpPr>
          <p:cNvPr id="332" name="Negative effects"/>
          <p:cNvSpPr/>
          <p:nvPr/>
        </p:nvSpPr>
        <p:spPr>
          <a:xfrm>
            <a:off x="7081242" y="4902398"/>
            <a:ext cx="1598414" cy="1125141"/>
          </a:xfrm>
          <a:prstGeom prst="ellipse">
            <a:avLst/>
          </a:prstGeom>
          <a:solidFill>
            <a:srgbClr val="CEC36A"/>
          </a:solidFill>
          <a:ln w="25400">
            <a:miter lim="400000"/>
          </a:ln>
          <a:effectLst>
            <a:outerShdw blurRad="3556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1800">
                <a:latin typeface="Helvetica Neue Medium"/>
                <a:ea typeface="Helvetica Neue Medium"/>
                <a:cs typeface="Helvetica Neue Medium"/>
                <a:sym typeface="Helvetica Neue Medium"/>
              </a:defRPr>
            </a:lvl1pPr>
          </a:lstStyle>
          <a:p>
            <a:r>
              <a:rPr sz="1600" dirty="0"/>
              <a:t>Negative effects</a:t>
            </a:r>
          </a:p>
        </p:txBody>
      </p:sp>
      <p:pic>
        <p:nvPicPr>
          <p:cNvPr id="333" name="npz logo.jpg" descr="npz logo.jpg"/>
          <p:cNvPicPr>
            <a:picLocks noChangeAspect="1"/>
          </p:cNvPicPr>
          <p:nvPr/>
        </p:nvPicPr>
        <p:blipFill>
          <a:blip r:embed="rId3">
            <a:extLst/>
          </a:blip>
          <a:stretch>
            <a:fillRect/>
          </a:stretch>
        </p:blipFill>
        <p:spPr>
          <a:xfrm>
            <a:off x="8001000" y="187523"/>
            <a:ext cx="1000125" cy="886666"/>
          </a:xfrm>
          <a:prstGeom prst="rect">
            <a:avLst/>
          </a:prstGeom>
          <a:ln w="12700">
            <a:miter lim="400000"/>
          </a:ln>
        </p:spPr>
      </p:pic>
      <p:pic>
        <p:nvPicPr>
          <p:cNvPr id="334" name="Montreal Logo preview.jpg" descr="Montreal Logo preview.jpg"/>
          <p:cNvPicPr>
            <a:picLocks noChangeAspect="1"/>
          </p:cNvPicPr>
          <p:nvPr/>
        </p:nvPicPr>
        <p:blipFill>
          <a:blip r:embed="rId4">
            <a:extLst/>
          </a:blip>
          <a:stretch>
            <a:fillRect/>
          </a:stretch>
        </p:blipFill>
        <p:spPr>
          <a:xfrm>
            <a:off x="6572250" y="116086"/>
            <a:ext cx="1116985" cy="1035844"/>
          </a:xfrm>
          <a:prstGeom prst="rect">
            <a:avLst/>
          </a:prstGeom>
          <a:ln w="12700">
            <a:miter lim="400000"/>
          </a:ln>
        </p:spPr>
      </p:pic>
      <p:sp>
        <p:nvSpPr>
          <p:cNvPr id="335" name="NeuropsychiatriC CENTER HAMBURG GERMANY                             DP Nina Schulze 29.07.2018"/>
          <p:cNvSpPr/>
          <p:nvPr/>
        </p:nvSpPr>
        <p:spPr>
          <a:xfrm>
            <a:off x="62508" y="6527602"/>
            <a:ext cx="9010055" cy="54918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defTabSz="316395">
              <a:tabLst>
                <a:tab pos="4295027" algn="r"/>
              </a:tabLst>
              <a:defRPr sz="2100">
                <a:solidFill>
                  <a:srgbClr val="941751"/>
                </a:solidFill>
                <a:latin typeface="Copperplate"/>
                <a:ea typeface="Copperplate"/>
                <a:cs typeface="Copperplate"/>
                <a:sym typeface="Copperplate"/>
              </a:defRPr>
            </a:pPr>
            <a:r>
              <a:rPr dirty="0"/>
              <a:t>NeuropsychiatriC CENTER HAMBURG GERMANY                             </a:t>
            </a:r>
            <a:r>
              <a:rPr sz="1000" dirty="0">
                <a:solidFill>
                  <a:srgbClr val="000000"/>
                </a:solidFill>
                <a:sym typeface="Helvetica Neue"/>
              </a:rPr>
              <a:t>DP Nina Schulze 29.07.2018</a:t>
            </a:r>
          </a:p>
        </p:txBody>
      </p:sp>
      <p:sp>
        <p:nvSpPr>
          <p:cNvPr id="336" name="additional evaluation of each session"/>
          <p:cNvSpPr/>
          <p:nvPr/>
        </p:nvSpPr>
        <p:spPr>
          <a:xfrm>
            <a:off x="7081242" y="2411015"/>
            <a:ext cx="1437680" cy="1125141"/>
          </a:xfrm>
          <a:prstGeom prst="rect">
            <a:avLst/>
          </a:prstGeom>
          <a:solidFill>
            <a:srgbClr val="CA3339"/>
          </a:solidFill>
          <a:ln w="25400">
            <a:miter lim="400000"/>
          </a:ln>
          <a:effectLst>
            <a:outerShdw blurRad="127000" dist="76200" dir="2700000" rotWithShape="0">
              <a:srgbClr val="000000">
                <a:alpha val="75000"/>
              </a:srgbClr>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2400">
                <a:latin typeface="+mn-lt"/>
                <a:ea typeface="+mn-ea"/>
                <a:cs typeface="+mn-cs"/>
                <a:sym typeface="Helvetica Neue"/>
              </a:defRPr>
            </a:lvl1pPr>
          </a:lstStyle>
          <a:p>
            <a:r>
              <a:rPr sz="1600" dirty="0"/>
              <a:t>additional evaluation of each session</a:t>
            </a:r>
          </a:p>
        </p:txBody>
      </p:sp>
      <p:grpSp>
        <p:nvGrpSpPr>
          <p:cNvPr id="2" name="Gruppieren"/>
          <p:cNvGrpSpPr/>
          <p:nvPr/>
        </p:nvGrpSpPr>
        <p:grpSpPr>
          <a:xfrm rot="10800000">
            <a:off x="-9015" y="-190870"/>
            <a:ext cx="1455758" cy="1742458"/>
            <a:chOff x="0" y="0"/>
            <a:chExt cx="2070410" cy="2478160"/>
          </a:xfrm>
        </p:grpSpPr>
        <p:sp>
          <p:nvSpPr>
            <p:cNvPr id="337"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38"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39"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40"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41"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4" name="Progress"/>
          <p:cNvSpPr txBox="1">
            <a:spLocks noGrp="1"/>
          </p:cNvSpPr>
          <p:nvPr>
            <p:ph type="title"/>
          </p:nvPr>
        </p:nvSpPr>
        <p:spPr>
          <a:xfrm>
            <a:off x="1017984" y="232172"/>
            <a:ext cx="8340328" cy="982266"/>
          </a:xfrm>
          <a:prstGeom prst="rect">
            <a:avLst/>
          </a:prstGeom>
        </p:spPr>
        <p:txBody>
          <a:bodyPr/>
          <a:lstStyle>
            <a:lvl1pPr>
              <a:defRPr>
                <a:latin typeface="+mn-lt"/>
                <a:ea typeface="+mn-ea"/>
                <a:cs typeface="+mn-cs"/>
                <a:sym typeface="Helvetica Neue"/>
              </a:defRPr>
            </a:lvl1pPr>
          </a:lstStyle>
          <a:p>
            <a:r>
              <a:t>Progress</a:t>
            </a:r>
          </a:p>
        </p:txBody>
      </p:sp>
      <p:sp>
        <p:nvSpPr>
          <p:cNvPr id="345" name="Linie"/>
          <p:cNvSpPr/>
          <p:nvPr/>
        </p:nvSpPr>
        <p:spPr>
          <a:xfrm>
            <a:off x="116086" y="6536541"/>
            <a:ext cx="8568314" cy="15360"/>
          </a:xfrm>
          <a:prstGeom prst="line">
            <a:avLst/>
          </a:prstGeom>
          <a:ln w="25400">
            <a:solidFill>
              <a:srgbClr val="941751"/>
            </a:solidFill>
            <a:miter lim="400000"/>
          </a:ln>
        </p:spPr>
        <p:txBody>
          <a:bodyPr lIns="35717" tIns="35717" rIns="35717" bIns="35717" anchor="ctr"/>
          <a:lstStyle/>
          <a:p>
            <a:pPr defTabSz="321457">
              <a:defRPr sz="1200">
                <a:latin typeface="Helvetica"/>
                <a:ea typeface="Helvetica"/>
                <a:cs typeface="Helvetica"/>
                <a:sym typeface="Helvetica"/>
              </a:defRPr>
            </a:pPr>
            <a:endParaRPr dirty="0"/>
          </a:p>
        </p:txBody>
      </p:sp>
      <p:pic>
        <p:nvPicPr>
          <p:cNvPr id="346" name="npz-symbol-small-600x322.png" descr="npz-symbol-small-600x322.png"/>
          <p:cNvPicPr>
            <a:picLocks noChangeAspect="1"/>
          </p:cNvPicPr>
          <p:nvPr/>
        </p:nvPicPr>
        <p:blipFill>
          <a:blip r:embed="rId2">
            <a:extLst/>
          </a:blip>
          <a:stretch>
            <a:fillRect/>
          </a:stretch>
        </p:blipFill>
        <p:spPr>
          <a:xfrm>
            <a:off x="8001000" y="6179344"/>
            <a:ext cx="1000125" cy="536734"/>
          </a:xfrm>
          <a:prstGeom prst="rect">
            <a:avLst/>
          </a:prstGeom>
          <a:ln w="12700">
            <a:miter lim="400000"/>
          </a:ln>
        </p:spPr>
      </p:pic>
      <p:graphicFrame>
        <p:nvGraphicFramePr>
          <p:cNvPr id="347" name="Tabelle"/>
          <p:cNvGraphicFramePr/>
          <p:nvPr/>
        </p:nvGraphicFramePr>
        <p:xfrm>
          <a:off x="495597" y="1705734"/>
          <a:ext cx="8152805" cy="1743896"/>
        </p:xfrm>
        <a:graphic>
          <a:graphicData uri="http://schemas.openxmlformats.org/drawingml/2006/table">
            <a:tbl>
              <a:tblPr firstRow="1"/>
              <a:tblGrid>
                <a:gridCol w="1630561"/>
                <a:gridCol w="1630561"/>
                <a:gridCol w="1630561"/>
                <a:gridCol w="1630561"/>
                <a:gridCol w="1630561"/>
              </a:tblGrid>
              <a:tr h="608849">
                <a:tc>
                  <a:txBody>
                    <a:bodyPr/>
                    <a:lstStyle/>
                    <a:p>
                      <a:pPr algn="l" defTabSz="457200">
                        <a:defRPr sz="1800"/>
                      </a:pPr>
                      <a:r>
                        <a:rPr sz="1700" b="1">
                          <a:latin typeface="Helvetica"/>
                          <a:ea typeface="Helvetica"/>
                          <a:cs typeface="Helvetica"/>
                          <a:sym typeface="Helvetica"/>
                        </a:rPr>
                        <a:t> participants</a:t>
                      </a:r>
                    </a:p>
                  </a:txBody>
                  <a:tcPr marL="0" marR="0" marT="0" marB="0" anchor="ctr" horzOverflow="overflow">
                    <a:solidFill>
                      <a:srgbClr val="FFFBB9"/>
                    </a:solidFill>
                  </a:tcPr>
                </a:tc>
                <a:tc>
                  <a:txBody>
                    <a:bodyPr/>
                    <a:lstStyle/>
                    <a:p>
                      <a:pPr algn="l" defTabSz="457200">
                        <a:defRPr sz="1800"/>
                      </a:pPr>
                      <a:r>
                        <a:rPr sz="1700" b="1">
                          <a:latin typeface="Helvetica"/>
                          <a:ea typeface="Helvetica"/>
                          <a:cs typeface="Helvetica"/>
                          <a:sym typeface="Helvetica"/>
                        </a:rPr>
                        <a:t> age</a:t>
                      </a:r>
                    </a:p>
                  </a:txBody>
                  <a:tcPr marL="0" marR="0" marT="0" marB="0" anchor="ctr" horzOverflow="overflow">
                    <a:lnR w="12700">
                      <a:solidFill>
                        <a:srgbClr val="000000"/>
                      </a:solidFill>
                      <a:miter lim="400000"/>
                    </a:lnR>
                    <a:solidFill>
                      <a:srgbClr val="E0EDD4"/>
                    </a:solidFill>
                  </a:tcPr>
                </a:tc>
                <a:tc>
                  <a:txBody>
                    <a:bodyPr/>
                    <a:lstStyle/>
                    <a:p>
                      <a:pPr algn="l" defTabSz="457200">
                        <a:defRPr sz="1800"/>
                      </a:pPr>
                      <a:r>
                        <a:rPr sz="1700" b="1">
                          <a:latin typeface="Helvetica"/>
                          <a:ea typeface="Helvetica"/>
                          <a:cs typeface="Helvetica"/>
                          <a:sym typeface="Helvetica"/>
                        </a:rPr>
                        <a:t> gender</a:t>
                      </a:r>
                    </a:p>
                  </a:txBody>
                  <a:tcPr marL="0" marR="0" marT="0" marB="0" anchor="ctr" horzOverflow="overflow">
                    <a:lnL w="12700">
                      <a:solidFill>
                        <a:srgbClr val="000000"/>
                      </a:solidFill>
                      <a:miter lim="400000"/>
                    </a:lnL>
                    <a:lnR w="12700">
                      <a:solidFill>
                        <a:srgbClr val="000000"/>
                      </a:solidFill>
                      <a:miter lim="400000"/>
                    </a:lnR>
                    <a:solidFill>
                      <a:srgbClr val="CCE8B5"/>
                    </a:solidFill>
                  </a:tcPr>
                </a:tc>
                <a:tc>
                  <a:txBody>
                    <a:bodyPr/>
                    <a:lstStyle/>
                    <a:p>
                      <a:pPr algn="l" defTabSz="457200">
                        <a:defRPr sz="1800"/>
                      </a:pPr>
                      <a:r>
                        <a:rPr sz="1700" b="1">
                          <a:latin typeface="Helvetica"/>
                          <a:ea typeface="Helvetica"/>
                          <a:cs typeface="Helvetica"/>
                          <a:sym typeface="Helvetica"/>
                        </a:rPr>
                        <a:t> diagnoses</a:t>
                      </a:r>
                    </a:p>
                  </a:txBody>
                  <a:tcPr marL="0" marR="0" marT="0" marB="0" anchor="ctr" horzOverflow="overflow">
                    <a:lnL w="12700">
                      <a:solidFill>
                        <a:srgbClr val="000000"/>
                      </a:solidFill>
                      <a:miter lim="400000"/>
                    </a:lnL>
                    <a:lnR w="12700">
                      <a:solidFill>
                        <a:srgbClr val="000000"/>
                      </a:solidFill>
                      <a:miter lim="400000"/>
                    </a:lnR>
                    <a:solidFill>
                      <a:srgbClr val="B1DD8C"/>
                    </a:solidFill>
                  </a:tcPr>
                </a:tc>
                <a:tc>
                  <a:txBody>
                    <a:bodyPr/>
                    <a:lstStyle/>
                    <a:p>
                      <a:pPr algn="l" defTabSz="457200">
                        <a:defRPr sz="1800"/>
                      </a:pPr>
                      <a:r>
                        <a:rPr sz="1700" b="1">
                          <a:latin typeface="Helvetica"/>
                          <a:ea typeface="Helvetica"/>
                          <a:cs typeface="Helvetica"/>
                          <a:sym typeface="Helvetica"/>
                        </a:rPr>
                        <a:t> recruiting</a:t>
                      </a:r>
                    </a:p>
                  </a:txBody>
                  <a:tcPr marL="0" marR="0" marT="0" marB="0" anchor="ctr" horzOverflow="overflow">
                    <a:lnL w="12700">
                      <a:solidFill>
                        <a:srgbClr val="000000"/>
                      </a:solidFill>
                      <a:miter lim="400000"/>
                    </a:lnL>
                    <a:solidFill>
                      <a:srgbClr val="96D35F"/>
                    </a:solidFill>
                  </a:tcPr>
                </a:tc>
              </a:tr>
              <a:tr h="406301">
                <a:tc>
                  <a:txBody>
                    <a:bodyPr/>
                    <a:lstStyle/>
                    <a:p>
                      <a:pPr algn="ctr" defTabSz="457200">
                        <a:defRPr sz="1800"/>
                      </a:pPr>
                      <a:r>
                        <a:rPr sz="1300">
                          <a:latin typeface="Helvetica"/>
                          <a:ea typeface="Helvetica"/>
                          <a:cs typeface="Helvetica"/>
                          <a:sym typeface="Helvetica"/>
                        </a:rPr>
                        <a:t>9 pilot group
11 intervention group</a:t>
                      </a:r>
                    </a:p>
                  </a:txBody>
                  <a:tcPr marL="0" marR="0" marT="0" marB="0" horzOverflow="overflow">
                    <a:lnB w="12700">
                      <a:solidFill>
                        <a:srgbClr val="000000"/>
                      </a:solidFill>
                      <a:miter lim="400000"/>
                    </a:lnB>
                    <a:solidFill>
                      <a:srgbClr val="FFFBB9"/>
                    </a:solidFill>
                  </a:tcPr>
                </a:tc>
                <a:tc>
                  <a:txBody>
                    <a:bodyPr/>
                    <a:lstStyle/>
                    <a:p>
                      <a:pPr algn="ctr" defTabSz="457200">
                        <a:defRPr sz="1800"/>
                      </a:pPr>
                      <a:r>
                        <a:rPr sz="1300">
                          <a:latin typeface="Helvetica"/>
                          <a:ea typeface="Helvetica"/>
                          <a:cs typeface="Helvetica"/>
                          <a:sym typeface="Helvetica"/>
                        </a:rPr>
                        <a:t>Range 22 - 56 </a:t>
                      </a:r>
                    </a:p>
                  </a:txBody>
                  <a:tcPr marL="0" marR="0" marT="0" marB="0" horzOverflow="overflow">
                    <a:lnR w="12700">
                      <a:solidFill>
                        <a:srgbClr val="000000"/>
                      </a:solidFill>
                      <a:miter lim="400000"/>
                    </a:lnR>
                    <a:lnB w="12700">
                      <a:solidFill>
                        <a:srgbClr val="000000"/>
                      </a:solidFill>
                      <a:miter lim="400000"/>
                    </a:lnB>
                    <a:solidFill>
                      <a:srgbClr val="E0EDD4"/>
                    </a:solidFill>
                  </a:tcPr>
                </a:tc>
                <a:tc>
                  <a:txBody>
                    <a:bodyPr/>
                    <a:lstStyle/>
                    <a:p>
                      <a:pPr algn="ctr" defTabSz="457200">
                        <a:defRPr sz="1800"/>
                      </a:pPr>
                      <a:r>
                        <a:rPr sz="1300">
                          <a:latin typeface="Helvetica"/>
                          <a:ea typeface="Helvetica"/>
                          <a:cs typeface="Helvetica"/>
                          <a:sym typeface="Helvetica"/>
                        </a:rPr>
                        <a:t>7 male
13 female</a:t>
                      </a:r>
                    </a:p>
                  </a:txBody>
                  <a:tcPr marL="0" marR="0" marT="0" marB="0" horzOverflow="overflow">
                    <a:lnL w="12700">
                      <a:solidFill>
                        <a:srgbClr val="000000"/>
                      </a:solidFill>
                      <a:miter lim="400000"/>
                    </a:lnL>
                    <a:lnR w="12700">
                      <a:solidFill>
                        <a:srgbClr val="000000"/>
                      </a:solidFill>
                      <a:miter lim="400000"/>
                    </a:lnR>
                    <a:lnB w="12700">
                      <a:solidFill>
                        <a:srgbClr val="000000"/>
                      </a:solidFill>
                      <a:miter lim="400000"/>
                    </a:lnB>
                    <a:solidFill>
                      <a:srgbClr val="CCE8B5"/>
                    </a:solidFill>
                  </a:tcPr>
                </a:tc>
                <a:tc>
                  <a:txBody>
                    <a:bodyPr/>
                    <a:lstStyle/>
                    <a:p>
                      <a:pPr algn="ctr" defTabSz="457200">
                        <a:defRPr sz="1800"/>
                      </a:pPr>
                      <a:r>
                        <a:rPr sz="1300">
                          <a:latin typeface="Helvetica"/>
                          <a:ea typeface="Helvetica"/>
                          <a:cs typeface="Helvetica"/>
                          <a:sym typeface="Helvetica"/>
                        </a:rPr>
                        <a:t>mood disorders
F32, F33, F34</a:t>
                      </a:r>
                    </a:p>
                  </a:txBody>
                  <a:tcPr marL="0" marR="0" marT="0" marB="0" horzOverflow="overflow">
                    <a:lnL w="12700">
                      <a:solidFill>
                        <a:srgbClr val="000000"/>
                      </a:solidFill>
                      <a:miter lim="400000"/>
                    </a:lnL>
                    <a:lnR w="12700">
                      <a:solidFill>
                        <a:srgbClr val="000000"/>
                      </a:solidFill>
                      <a:miter lim="400000"/>
                    </a:lnR>
                    <a:lnB w="12700">
                      <a:solidFill>
                        <a:srgbClr val="000000"/>
                      </a:solidFill>
                      <a:miter lim="400000"/>
                    </a:lnB>
                    <a:solidFill>
                      <a:srgbClr val="B1DD8C"/>
                    </a:solidFill>
                  </a:tcPr>
                </a:tc>
                <a:tc>
                  <a:txBody>
                    <a:bodyPr/>
                    <a:lstStyle/>
                    <a:p>
                      <a:pPr algn="ctr" defTabSz="457200">
                        <a:defRPr sz="1800"/>
                      </a:pPr>
                      <a:r>
                        <a:rPr sz="1300">
                          <a:latin typeface="Helvetica"/>
                          <a:ea typeface="Helvetica"/>
                          <a:cs typeface="Helvetica"/>
                          <a:sym typeface="Helvetica"/>
                        </a:rPr>
                        <a:t>inhouse</a:t>
                      </a:r>
                    </a:p>
                  </a:txBody>
                  <a:tcPr marL="0" marR="0" marT="0" marB="0" horzOverflow="overflow">
                    <a:lnL w="12700">
                      <a:solidFill>
                        <a:srgbClr val="000000"/>
                      </a:solidFill>
                      <a:miter lim="400000"/>
                    </a:lnL>
                    <a:lnB w="12700">
                      <a:solidFill>
                        <a:srgbClr val="000000"/>
                      </a:solidFill>
                      <a:miter lim="400000"/>
                    </a:lnB>
                    <a:solidFill>
                      <a:srgbClr val="96D35F"/>
                    </a:solidFill>
                  </a:tcPr>
                </a:tc>
              </a:tr>
              <a:tr h="401836">
                <a:tc>
                  <a:txBody>
                    <a:bodyPr/>
                    <a:lstStyle/>
                    <a:p>
                      <a:pPr algn="ctr" defTabSz="457200">
                        <a:defRPr sz="1800"/>
                      </a:pPr>
                      <a:r>
                        <a:rPr sz="1300">
                          <a:latin typeface="Helvetica"/>
                          <a:ea typeface="Helvetica"/>
                          <a:cs typeface="Helvetica"/>
                          <a:sym typeface="Helvetica"/>
                        </a:rPr>
                        <a:t>11 included
(5i vs. 7c)</a:t>
                      </a:r>
                    </a:p>
                  </a:txBody>
                  <a:tcPr marL="0" marR="0" marT="0" marB="0" horzOverflow="overflow">
                    <a:lnT w="12700">
                      <a:solidFill>
                        <a:srgbClr val="000000"/>
                      </a:solidFill>
                      <a:miter lim="400000"/>
                    </a:lnT>
                    <a:lnB w="12700">
                      <a:solidFill>
                        <a:srgbClr val="000000"/>
                      </a:solidFill>
                      <a:miter lim="400000"/>
                    </a:lnB>
                    <a:solidFill>
                      <a:srgbClr val="FFFBB9"/>
                    </a:solidFill>
                  </a:tcPr>
                </a:tc>
                <a:tc>
                  <a:txBody>
                    <a:bodyPr/>
                    <a:lstStyle/>
                    <a:p>
                      <a:pPr algn="ctr" defTabSz="457200">
                        <a:defRPr sz="1800"/>
                      </a:pPr>
                      <a:r>
                        <a:rPr sz="1300">
                          <a:latin typeface="Helvetica"/>
                          <a:ea typeface="Helvetica"/>
                          <a:cs typeface="Helvetica"/>
                          <a:sym typeface="Helvetica"/>
                        </a:rPr>
                        <a:t>M = 40.03</a:t>
                      </a:r>
                    </a:p>
                  </a:txBody>
                  <a:tcPr marL="0" marR="0" marT="0" marB="0" horzOverflow="overflow">
                    <a:lnR w="12700">
                      <a:solidFill>
                        <a:srgbClr val="000000"/>
                      </a:solidFill>
                      <a:miter lim="400000"/>
                    </a:lnR>
                    <a:lnT w="12700">
                      <a:solidFill>
                        <a:srgbClr val="000000"/>
                      </a:solidFill>
                      <a:miter lim="400000"/>
                    </a:lnT>
                    <a:lnB w="12700">
                      <a:solidFill>
                        <a:srgbClr val="000000"/>
                      </a:solidFill>
                      <a:miter lim="400000"/>
                    </a:lnB>
                    <a:solidFill>
                      <a:srgbClr val="E0EDD4"/>
                    </a:solidFill>
                  </a:tcPr>
                </a:tc>
                <a:tc>
                  <a:txBody>
                    <a:bodyPr/>
                    <a:lstStyle/>
                    <a:p>
                      <a:pPr algn="ctr" defTabSz="457200">
                        <a:defRPr sz="1800"/>
                      </a:pPr>
                      <a:r>
                        <a:rPr sz="1300">
                          <a:latin typeface="Helvetica"/>
                          <a:ea typeface="Helvetica"/>
                          <a:cs typeface="Helvetica"/>
                          <a:sym typeface="Helvetica"/>
                        </a:rPr>
                        <a:t>5 male
7 female</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CCE8B5"/>
                    </a:solidFill>
                  </a:tcPr>
                </a:tc>
                <a:tc>
                  <a:txBody>
                    <a:bodyPr/>
                    <a:lstStyle/>
                    <a:p>
                      <a:pPr algn="ctr" defTabSz="457200">
                        <a:defRPr sz="1800"/>
                      </a:pPr>
                      <a:r>
                        <a:rPr sz="1300">
                          <a:latin typeface="Helvetica"/>
                          <a:ea typeface="Helvetica"/>
                          <a:cs typeface="Helvetica"/>
                          <a:sym typeface="Helvetica"/>
                        </a:rPr>
                        <a:t>Experienced vs. not experienced</a:t>
                      </a:r>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lnB w="12700">
                      <a:solidFill>
                        <a:srgbClr val="000000"/>
                      </a:solidFill>
                      <a:miter lim="400000"/>
                    </a:lnB>
                    <a:solidFill>
                      <a:srgbClr val="B1DD8C"/>
                    </a:solidFill>
                  </a:tcPr>
                </a:tc>
                <a:tc>
                  <a:txBody>
                    <a:bodyPr/>
                    <a:lstStyle/>
                    <a:p>
                      <a:pPr algn="ctr" defTabSz="457200">
                        <a:defRPr sz="1800"/>
                      </a:pPr>
                      <a:r>
                        <a:rPr sz="1300">
                          <a:latin typeface="Helvetica"/>
                          <a:ea typeface="Helvetica"/>
                          <a:cs typeface="Helvetica"/>
                          <a:sym typeface="Helvetica"/>
                        </a:rPr>
                        <a:t>psychiatrists</a:t>
                      </a:r>
                    </a:p>
                  </a:txBody>
                  <a:tcPr marL="0" marR="0" marT="0" marB="0" horzOverflow="overflow">
                    <a:lnL w="12700">
                      <a:solidFill>
                        <a:srgbClr val="000000"/>
                      </a:solidFill>
                      <a:miter lim="400000"/>
                    </a:lnL>
                    <a:lnT w="12700">
                      <a:solidFill>
                        <a:srgbClr val="000000"/>
                      </a:solidFill>
                      <a:miter lim="400000"/>
                    </a:lnT>
                    <a:lnB w="12700">
                      <a:solidFill>
                        <a:srgbClr val="000000"/>
                      </a:solidFill>
                      <a:miter lim="400000"/>
                    </a:lnB>
                    <a:solidFill>
                      <a:srgbClr val="96D35F"/>
                    </a:solidFill>
                  </a:tcPr>
                </a:tc>
              </a:tr>
              <a:tr h="326910">
                <a:tc>
                  <a:txBody>
                    <a:bodyPr/>
                    <a:lstStyle/>
                    <a:p>
                      <a:pPr algn="ctr" defTabSz="457200">
                        <a:defRPr sz="1800"/>
                      </a:pPr>
                      <a:r>
                        <a:rPr sz="1300" dirty="0">
                          <a:latin typeface="Helvetica"/>
                          <a:ea typeface="Helvetica"/>
                          <a:cs typeface="Helvetica"/>
                          <a:sym typeface="Helvetica"/>
                        </a:rPr>
                        <a:t>11 on waiting list</a:t>
                      </a:r>
                    </a:p>
                  </a:txBody>
                  <a:tcPr marL="0" marR="0" marT="0" marB="0" horzOverflow="overflow">
                    <a:lnT w="12700">
                      <a:solidFill>
                        <a:srgbClr val="000000"/>
                      </a:solidFill>
                      <a:miter lim="400000"/>
                    </a:lnT>
                    <a:solidFill>
                      <a:srgbClr val="FFFBB9"/>
                    </a:solidFill>
                  </a:tcPr>
                </a:tc>
                <a:tc>
                  <a:txBody>
                    <a:bodyPr/>
                    <a:lstStyle/>
                    <a:p>
                      <a:pPr algn="ctr" defTabSz="457200">
                        <a:defRPr sz="1800"/>
                      </a:pPr>
                      <a:r>
                        <a:rPr sz="1300">
                          <a:latin typeface="Helvetica"/>
                          <a:ea typeface="Helvetica"/>
                          <a:cs typeface="Helvetica"/>
                          <a:sym typeface="Helvetica"/>
                        </a:rPr>
                        <a:t>SD = 11.48</a:t>
                      </a:r>
                    </a:p>
                  </a:txBody>
                  <a:tcPr marL="0" marR="0" marT="0" marB="0" horzOverflow="overflow">
                    <a:lnR w="12700">
                      <a:solidFill>
                        <a:srgbClr val="000000"/>
                      </a:solidFill>
                      <a:miter lim="400000"/>
                    </a:lnR>
                    <a:lnT w="12700">
                      <a:solidFill>
                        <a:srgbClr val="000000"/>
                      </a:solidFill>
                      <a:miter lim="400000"/>
                    </a:lnT>
                    <a:solidFill>
                      <a:srgbClr val="E0EDD4"/>
                    </a:solidFill>
                  </a:tcPr>
                </a:tc>
                <a:tc>
                  <a:txBody>
                    <a:bodyPr/>
                    <a:lstStyle/>
                    <a:p>
                      <a:pPr algn="ctr" defTabSz="457200">
                        <a:defRPr sz="1800">
                          <a:latin typeface="Helvetica"/>
                          <a:ea typeface="Helvetica"/>
                          <a:cs typeface="Helvetica"/>
                          <a:sym typeface="Helvetica"/>
                        </a:defRPr>
                      </a:pPr>
                      <a:endParaRPr sz="1300"/>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solidFill>
                      <a:srgbClr val="CCE8B5"/>
                    </a:solidFill>
                  </a:tcPr>
                </a:tc>
                <a:tc>
                  <a:txBody>
                    <a:bodyPr/>
                    <a:lstStyle/>
                    <a:p>
                      <a:pPr algn="ctr" defTabSz="457200">
                        <a:defRPr sz="1800">
                          <a:latin typeface="Helvetica"/>
                          <a:ea typeface="Helvetica"/>
                          <a:cs typeface="Helvetica"/>
                          <a:sym typeface="Helvetica"/>
                        </a:defRPr>
                      </a:pPr>
                      <a:endParaRPr sz="1300"/>
                    </a:p>
                  </a:txBody>
                  <a:tcPr marL="0" marR="0" marT="0" marB="0" horzOverflow="overflow">
                    <a:lnL w="12700">
                      <a:solidFill>
                        <a:srgbClr val="000000"/>
                      </a:solidFill>
                      <a:miter lim="400000"/>
                    </a:lnL>
                    <a:lnR w="12700">
                      <a:solidFill>
                        <a:srgbClr val="000000"/>
                      </a:solidFill>
                      <a:miter lim="400000"/>
                    </a:lnR>
                    <a:lnT w="12700">
                      <a:solidFill>
                        <a:srgbClr val="000000"/>
                      </a:solidFill>
                      <a:miter lim="400000"/>
                    </a:lnT>
                    <a:solidFill>
                      <a:srgbClr val="B1DD8C"/>
                    </a:solidFill>
                  </a:tcPr>
                </a:tc>
                <a:tc>
                  <a:txBody>
                    <a:bodyPr/>
                    <a:lstStyle/>
                    <a:p>
                      <a:pPr algn="ctr" defTabSz="457200">
                        <a:defRPr sz="1800"/>
                      </a:pPr>
                      <a:r>
                        <a:rPr sz="1300" dirty="0">
                          <a:latin typeface="Helvetica"/>
                          <a:ea typeface="Helvetica"/>
                          <a:cs typeface="Helvetica"/>
                          <a:sym typeface="Helvetica"/>
                        </a:rPr>
                        <a:t>general practicioners</a:t>
                      </a:r>
                    </a:p>
                  </a:txBody>
                  <a:tcPr marL="0" marR="0" marT="0" marB="0" horzOverflow="overflow">
                    <a:lnL w="12700">
                      <a:solidFill>
                        <a:srgbClr val="000000"/>
                      </a:solidFill>
                      <a:miter lim="400000"/>
                    </a:lnL>
                    <a:lnT w="12700">
                      <a:solidFill>
                        <a:srgbClr val="000000"/>
                      </a:solidFill>
                      <a:miter lim="400000"/>
                    </a:lnT>
                    <a:solidFill>
                      <a:srgbClr val="96D35F"/>
                    </a:solidFill>
                  </a:tcPr>
                </a:tc>
              </a:tr>
            </a:tbl>
          </a:graphicData>
        </a:graphic>
      </p:graphicFrame>
      <p:pic>
        <p:nvPicPr>
          <p:cNvPr id="348" name="npz logo.jpg" descr="npz logo.jpg"/>
          <p:cNvPicPr>
            <a:picLocks noChangeAspect="1"/>
          </p:cNvPicPr>
          <p:nvPr/>
        </p:nvPicPr>
        <p:blipFill>
          <a:blip r:embed="rId3">
            <a:extLst/>
          </a:blip>
          <a:stretch>
            <a:fillRect/>
          </a:stretch>
        </p:blipFill>
        <p:spPr>
          <a:xfrm>
            <a:off x="8001000" y="187523"/>
            <a:ext cx="1000125" cy="886666"/>
          </a:xfrm>
          <a:prstGeom prst="rect">
            <a:avLst/>
          </a:prstGeom>
          <a:ln w="12700">
            <a:miter lim="400000"/>
          </a:ln>
        </p:spPr>
      </p:pic>
      <p:pic>
        <p:nvPicPr>
          <p:cNvPr id="349" name="Montreal Logo preview.jpg" descr="Montreal Logo preview.jpg"/>
          <p:cNvPicPr>
            <a:picLocks noChangeAspect="1"/>
          </p:cNvPicPr>
          <p:nvPr/>
        </p:nvPicPr>
        <p:blipFill>
          <a:blip r:embed="rId4">
            <a:extLst/>
          </a:blip>
          <a:stretch>
            <a:fillRect/>
          </a:stretch>
        </p:blipFill>
        <p:spPr>
          <a:xfrm>
            <a:off x="6572250" y="116086"/>
            <a:ext cx="1116985" cy="1035844"/>
          </a:xfrm>
          <a:prstGeom prst="rect">
            <a:avLst/>
          </a:prstGeom>
          <a:ln w="12700">
            <a:miter lim="400000"/>
          </a:ln>
        </p:spPr>
      </p:pic>
      <p:sp>
        <p:nvSpPr>
          <p:cNvPr id="350" name="NeuropsychiatriC CENTER HAMBURG GERMANY                             DP Nina Schulze 29.07.2018"/>
          <p:cNvSpPr/>
          <p:nvPr/>
        </p:nvSpPr>
        <p:spPr>
          <a:xfrm>
            <a:off x="62508" y="6527602"/>
            <a:ext cx="9010055" cy="54918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defTabSz="316395">
              <a:tabLst>
                <a:tab pos="4295027" algn="r"/>
              </a:tabLst>
              <a:defRPr sz="2100">
                <a:solidFill>
                  <a:srgbClr val="941751"/>
                </a:solidFill>
                <a:latin typeface="Copperplate"/>
                <a:ea typeface="Copperplate"/>
                <a:cs typeface="Copperplate"/>
                <a:sym typeface="Copperplate"/>
              </a:defRPr>
            </a:pPr>
            <a:r>
              <a:rPr dirty="0"/>
              <a:t>NeuropsychiatriC CENTER HAMBURG GERMANY                             </a:t>
            </a:r>
            <a:r>
              <a:rPr sz="1000" dirty="0">
                <a:solidFill>
                  <a:srgbClr val="000000"/>
                </a:solidFill>
                <a:sym typeface="Helvetica Neue"/>
              </a:rPr>
              <a:t>DP Nina Schulze 29.07.2018</a:t>
            </a:r>
          </a:p>
        </p:txBody>
      </p:sp>
      <p:sp>
        <p:nvSpPr>
          <p:cNvPr id="351" name="„The group challenged the way I‘m thinking.“"/>
          <p:cNvSpPr/>
          <p:nvPr/>
        </p:nvSpPr>
        <p:spPr>
          <a:xfrm>
            <a:off x="1437680" y="4964906"/>
            <a:ext cx="2277070" cy="1250156"/>
          </a:xfrm>
          <a:prstGeom prst="wedgeEllipseCallout">
            <a:avLst>
              <a:gd name="adj1" fmla="val -65866"/>
              <a:gd name="adj2" fmla="val 47344"/>
            </a:avLst>
          </a:prstGeom>
          <a:solidFill>
            <a:srgbClr val="CEC36A"/>
          </a:solidFill>
          <a:ln w="25400">
            <a:miter lim="400000"/>
          </a:ln>
          <a:effectLst>
            <a:outerShdw blurRad="190500" dist="8455" dir="5400000" rotWithShape="0">
              <a:srgbClr val="000000"/>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2400"/>
            </a:lvl1pPr>
          </a:lstStyle>
          <a:p>
            <a:r>
              <a:rPr sz="1800" dirty="0"/>
              <a:t>„The group challenged the way I‘m thinking.“</a:t>
            </a:r>
          </a:p>
        </p:txBody>
      </p:sp>
      <p:sp>
        <p:nvSpPr>
          <p:cNvPr id="352" name="„I liked the breathing exercises.“"/>
          <p:cNvSpPr/>
          <p:nvPr/>
        </p:nvSpPr>
        <p:spPr>
          <a:xfrm>
            <a:off x="2438400" y="3705821"/>
            <a:ext cx="2143125" cy="964406"/>
          </a:xfrm>
          <a:prstGeom prst="wedgeEllipseCallout">
            <a:avLst>
              <a:gd name="adj1" fmla="val -58333"/>
              <a:gd name="adj2" fmla="val 42593"/>
            </a:avLst>
          </a:prstGeom>
          <a:solidFill>
            <a:srgbClr val="CEC36A"/>
          </a:solidFill>
          <a:ln w="25400">
            <a:miter lim="400000"/>
          </a:ln>
          <a:effectLst>
            <a:outerShdw blurRad="190500" dist="8455" dir="5400000" rotWithShape="0">
              <a:srgbClr val="000000"/>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2400"/>
            </a:lvl1pPr>
          </a:lstStyle>
          <a:p>
            <a:r>
              <a:rPr sz="1800" dirty="0"/>
              <a:t>„I liked the breathing exercises.“</a:t>
            </a:r>
          </a:p>
        </p:txBody>
      </p:sp>
      <p:sp>
        <p:nvSpPr>
          <p:cNvPr id="353" name="Sprechblase"/>
          <p:cNvSpPr/>
          <p:nvPr/>
        </p:nvSpPr>
        <p:spPr>
          <a:xfrm flipH="1">
            <a:off x="5134570" y="3861914"/>
            <a:ext cx="3178969" cy="892969"/>
          </a:xfrm>
          <a:prstGeom prst="wedgeEllipseCallout">
            <a:avLst>
              <a:gd name="adj1" fmla="val -45163"/>
              <a:gd name="adj2" fmla="val 78336"/>
            </a:avLst>
          </a:prstGeom>
          <a:solidFill>
            <a:srgbClr val="CEC36A"/>
          </a:solidFill>
          <a:ln w="25400">
            <a:miter lim="400000"/>
          </a:ln>
          <a:effectLst>
            <a:outerShdw blurRad="190500" dist="8455" dir="5400000" rotWithShape="0">
              <a:srgbClr val="000000"/>
            </a:outerShdw>
          </a:effectLst>
        </p:spPr>
        <p:txBody>
          <a:bodyPr lIns="35717" tIns="35717" rIns="35717" bIns="35717" anchor="ctr"/>
          <a:lstStyle/>
          <a:p>
            <a:pPr>
              <a:defRPr sz="2400"/>
            </a:pPr>
            <a:endParaRPr/>
          </a:p>
        </p:txBody>
      </p:sp>
      <p:sp>
        <p:nvSpPr>
          <p:cNvPr id="354" name="„It was not what I expected.“"/>
          <p:cNvSpPr/>
          <p:nvPr/>
        </p:nvSpPr>
        <p:spPr>
          <a:xfrm>
            <a:off x="5474761" y="3861914"/>
            <a:ext cx="2410154" cy="718462"/>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square" lIns="35717" tIns="35717" rIns="35717" bIns="35717" anchor="b">
            <a:spAutoFit/>
          </a:bodyPr>
          <a:lstStyle>
            <a:lvl1pPr>
              <a:defRPr sz="2400"/>
            </a:lvl1pPr>
          </a:lstStyle>
          <a:p>
            <a:r>
              <a:rPr dirty="0"/>
              <a:t>„</a:t>
            </a:r>
            <a:r>
              <a:rPr sz="1800" dirty="0"/>
              <a:t>It was not what I expected.“</a:t>
            </a:r>
          </a:p>
        </p:txBody>
      </p:sp>
      <p:sp>
        <p:nvSpPr>
          <p:cNvPr id="355" name="Sprechblase"/>
          <p:cNvSpPr/>
          <p:nvPr/>
        </p:nvSpPr>
        <p:spPr>
          <a:xfrm flipH="1">
            <a:off x="4421312" y="4963550"/>
            <a:ext cx="2607469" cy="1071563"/>
          </a:xfrm>
          <a:prstGeom prst="wedgeEllipseCallout">
            <a:avLst>
              <a:gd name="adj1" fmla="val -66057"/>
              <a:gd name="adj2" fmla="val 5693"/>
            </a:avLst>
          </a:prstGeom>
          <a:solidFill>
            <a:srgbClr val="CEC36A"/>
          </a:solidFill>
          <a:ln w="25400">
            <a:miter lim="400000"/>
          </a:ln>
          <a:effectLst>
            <a:outerShdw blurRad="190500" dist="8455" dir="5400000" rotWithShape="0">
              <a:srgbClr val="000000"/>
            </a:outerShdw>
          </a:effectLst>
        </p:spPr>
        <p:txBody>
          <a:bodyPr lIns="35717" tIns="35717" rIns="35717" bIns="35717" anchor="ctr"/>
          <a:lstStyle/>
          <a:p>
            <a:pPr>
              <a:defRPr sz="3600"/>
            </a:pPr>
            <a:endParaRPr/>
          </a:p>
        </p:txBody>
      </p:sp>
      <p:sp>
        <p:nvSpPr>
          <p:cNvPr id="356" name="„I don‘t know what changed but I‘m feeling better.“"/>
          <p:cNvSpPr/>
          <p:nvPr/>
        </p:nvSpPr>
        <p:spPr>
          <a:xfrm>
            <a:off x="4774918" y="5078279"/>
            <a:ext cx="2160985" cy="81079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lvl1pPr>
              <a:defRPr sz="2400"/>
            </a:lvl1pPr>
          </a:lstStyle>
          <a:p>
            <a:r>
              <a:rPr sz="1600" dirty="0"/>
              <a:t>„I don‘t know what changed but I‘m feeling better.“</a:t>
            </a:r>
          </a:p>
        </p:txBody>
      </p:sp>
      <p:sp>
        <p:nvSpPr>
          <p:cNvPr id="357" name="„I‘d like to learn more about mindfulness.“"/>
          <p:cNvSpPr/>
          <p:nvPr/>
        </p:nvSpPr>
        <p:spPr>
          <a:xfrm>
            <a:off x="312539" y="3705821"/>
            <a:ext cx="1714500" cy="1446609"/>
          </a:xfrm>
          <a:prstGeom prst="wedgeEllipseCallout">
            <a:avLst>
              <a:gd name="adj1" fmla="val -45498"/>
              <a:gd name="adj2" fmla="val 67556"/>
            </a:avLst>
          </a:prstGeom>
          <a:solidFill>
            <a:srgbClr val="CEC36A"/>
          </a:solidFill>
          <a:ln w="25400">
            <a:miter lim="400000"/>
          </a:ln>
          <a:effectLst>
            <a:outerShdw blurRad="190500" dist="8455" dir="5400000" rotWithShape="0">
              <a:srgbClr val="000000"/>
            </a:outerShdw>
          </a:effectLst>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ctr"/>
          <a:lstStyle>
            <a:lvl1pPr>
              <a:defRPr sz="2400"/>
            </a:lvl1pPr>
          </a:lstStyle>
          <a:p>
            <a:r>
              <a:rPr sz="1600" dirty="0"/>
              <a:t>„I‘d like to learn more about mindfulness.“</a:t>
            </a:r>
          </a:p>
        </p:txBody>
      </p:sp>
      <p:sp>
        <p:nvSpPr>
          <p:cNvPr id="358" name="Kreis"/>
          <p:cNvSpPr/>
          <p:nvPr/>
        </p:nvSpPr>
        <p:spPr>
          <a:xfrm>
            <a:off x="7581305" y="5107781"/>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59" name="Dreieck"/>
          <p:cNvSpPr/>
          <p:nvPr/>
        </p:nvSpPr>
        <p:spPr>
          <a:xfrm>
            <a:off x="7554516" y="5304235"/>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0" name="Kreis"/>
          <p:cNvSpPr/>
          <p:nvPr/>
        </p:nvSpPr>
        <p:spPr>
          <a:xfrm>
            <a:off x="8295680" y="4902399"/>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1" name="Dreieck"/>
          <p:cNvSpPr/>
          <p:nvPr/>
        </p:nvSpPr>
        <p:spPr>
          <a:xfrm>
            <a:off x="8268891" y="5098852"/>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2" name="Kreis"/>
          <p:cNvSpPr/>
          <p:nvPr/>
        </p:nvSpPr>
        <p:spPr>
          <a:xfrm>
            <a:off x="8027789" y="5509617"/>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3" name="Dreieck"/>
          <p:cNvSpPr/>
          <p:nvPr/>
        </p:nvSpPr>
        <p:spPr>
          <a:xfrm>
            <a:off x="8001000" y="5706070"/>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4" name="Kreis"/>
          <p:cNvSpPr/>
          <p:nvPr/>
        </p:nvSpPr>
        <p:spPr>
          <a:xfrm>
            <a:off x="267891" y="5518547"/>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5" name="Dreieck"/>
          <p:cNvSpPr/>
          <p:nvPr/>
        </p:nvSpPr>
        <p:spPr>
          <a:xfrm>
            <a:off x="241102" y="5715000"/>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6" name="Kreis"/>
          <p:cNvSpPr/>
          <p:nvPr/>
        </p:nvSpPr>
        <p:spPr>
          <a:xfrm>
            <a:off x="982266" y="5313164"/>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7" name="Dreieck"/>
          <p:cNvSpPr/>
          <p:nvPr/>
        </p:nvSpPr>
        <p:spPr>
          <a:xfrm>
            <a:off x="955477" y="5509617"/>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8" name="Kreis"/>
          <p:cNvSpPr/>
          <p:nvPr/>
        </p:nvSpPr>
        <p:spPr>
          <a:xfrm>
            <a:off x="598289" y="5750719"/>
            <a:ext cx="303609" cy="303609"/>
          </a:xfrm>
          <a:prstGeom prst="ellipse">
            <a:avLst/>
          </a:prstGeom>
          <a:solidFill>
            <a:srgbClr val="CA3339"/>
          </a:solidFill>
          <a:ln w="12700">
            <a:miter lim="400000"/>
          </a:ln>
          <a:effectLst>
            <a:outerShdw blurRad="38100" dist="25400" dir="5400000" rotWithShape="0">
              <a:srgbClr val="000000">
                <a:alpha val="50000"/>
              </a:srgbClr>
            </a:outerShdw>
          </a:effectLst>
        </p:spPr>
        <p:txBody>
          <a:bodyPr lIns="35717" tIns="35717" rIns="35717" bIns="35717" anchor="ctr"/>
          <a:lstStyle/>
          <a:p>
            <a:pPr defTabSz="316395">
              <a:defRPr sz="1200" b="1">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sp>
        <p:nvSpPr>
          <p:cNvPr id="369" name="Dreieck"/>
          <p:cNvSpPr/>
          <p:nvPr/>
        </p:nvSpPr>
        <p:spPr>
          <a:xfrm>
            <a:off x="571500" y="5947172"/>
            <a:ext cx="366117" cy="3929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CA3339"/>
          </a:solidFill>
          <a:ln w="12700">
            <a:miter lim="400000"/>
          </a:ln>
          <a:effectLst>
            <a:outerShdw blurRad="355600" rotWithShape="0">
              <a:srgbClr val="000000">
                <a:alpha val="75000"/>
              </a:srgbClr>
            </a:outerShdw>
            <a:reflection stA="50000" endPos="40000" dir="5400000" sy="-100000" algn="bl" rotWithShape="0"/>
          </a:effectLst>
        </p:spPr>
        <p:txBody>
          <a:bodyPr lIns="35717" tIns="35717" rIns="35717" bIns="35717" anchor="ctr"/>
          <a:lstStyle/>
          <a:p>
            <a:pPr defTabSz="316395">
              <a:defRPr sz="1200">
                <a:solidFill>
                  <a:srgbClr val="FFFFFF"/>
                </a:solidFill>
                <a:effectLst>
                  <a:outerShdw blurRad="25400" dist="23998" dir="2700000" rotWithShape="0">
                    <a:srgbClr val="000000">
                      <a:alpha val="31034"/>
                    </a:srgbClr>
                  </a:outerShdw>
                </a:effectLst>
                <a:latin typeface="Helvetica"/>
                <a:ea typeface="Helvetica"/>
                <a:cs typeface="Helvetica"/>
                <a:sym typeface="Helvetica"/>
              </a:defRPr>
            </a:pPr>
            <a:endParaRPr dirty="0"/>
          </a:p>
        </p:txBody>
      </p:sp>
      <p:grpSp>
        <p:nvGrpSpPr>
          <p:cNvPr id="2" name="Gruppieren"/>
          <p:cNvGrpSpPr/>
          <p:nvPr/>
        </p:nvGrpSpPr>
        <p:grpSpPr>
          <a:xfrm rot="10800000">
            <a:off x="-9015" y="-190870"/>
            <a:ext cx="1455758" cy="1742458"/>
            <a:chOff x="0" y="0"/>
            <a:chExt cx="2070410" cy="2478160"/>
          </a:xfrm>
        </p:grpSpPr>
        <p:sp>
          <p:nvSpPr>
            <p:cNvPr id="370"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1"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2"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3"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4"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4" name="Progress"/>
          <p:cNvSpPr txBox="1">
            <a:spLocks noGrp="1"/>
          </p:cNvSpPr>
          <p:nvPr>
            <p:ph type="title"/>
          </p:nvPr>
        </p:nvSpPr>
        <p:spPr>
          <a:xfrm>
            <a:off x="449789" y="232172"/>
            <a:ext cx="8340328" cy="1749028"/>
          </a:xfrm>
          <a:prstGeom prst="rect">
            <a:avLst/>
          </a:prstGeom>
        </p:spPr>
        <p:txBody>
          <a:bodyPr>
            <a:normAutofit fontScale="90000"/>
          </a:bodyPr>
          <a:lstStyle>
            <a:lvl1pPr>
              <a:defRPr>
                <a:latin typeface="+mn-lt"/>
                <a:ea typeface="+mn-ea"/>
                <a:cs typeface="+mn-cs"/>
                <a:sym typeface="Helvetica Neue"/>
              </a:defRPr>
            </a:lvl1pPr>
          </a:lstStyle>
          <a:p>
            <a:r>
              <a:rPr lang="de-DE" dirty="0" err="1" smtClean="0"/>
              <a:t>Results</a:t>
            </a:r>
            <a:r>
              <a:rPr lang="de-DE" dirty="0" smtClean="0"/>
              <a:t/>
            </a:r>
            <a:br>
              <a:rPr lang="de-DE" dirty="0" smtClean="0"/>
            </a:br>
            <a:r>
              <a:rPr lang="de-DE" dirty="0" smtClean="0"/>
              <a:t>of </a:t>
            </a:r>
            <a:r>
              <a:rPr lang="de-DE" dirty="0" err="1" smtClean="0"/>
              <a:t>the</a:t>
            </a:r>
            <a:r>
              <a:rPr lang="de-DE" dirty="0" smtClean="0"/>
              <a:t> </a:t>
            </a:r>
            <a:r>
              <a:rPr lang="de-DE" dirty="0" err="1" smtClean="0"/>
              <a:t>face-to-face</a:t>
            </a:r>
            <a:r>
              <a:rPr lang="de-DE" dirty="0" smtClean="0"/>
              <a:t/>
            </a:r>
            <a:br>
              <a:rPr lang="de-DE" dirty="0" smtClean="0"/>
            </a:br>
            <a:r>
              <a:rPr lang="de-DE" dirty="0" smtClean="0"/>
              <a:t>Single Person </a:t>
            </a:r>
            <a:r>
              <a:rPr lang="de-DE" dirty="0" err="1" smtClean="0"/>
              <a:t>treatment</a:t>
            </a:r>
            <a:endParaRPr dirty="0"/>
          </a:p>
        </p:txBody>
      </p:sp>
      <p:sp>
        <p:nvSpPr>
          <p:cNvPr id="345" name="Linie"/>
          <p:cNvSpPr/>
          <p:nvPr/>
        </p:nvSpPr>
        <p:spPr>
          <a:xfrm>
            <a:off x="116086" y="6536541"/>
            <a:ext cx="8568314" cy="15360"/>
          </a:xfrm>
          <a:prstGeom prst="line">
            <a:avLst/>
          </a:prstGeom>
          <a:ln w="25400">
            <a:solidFill>
              <a:srgbClr val="941751"/>
            </a:solidFill>
            <a:miter lim="400000"/>
          </a:ln>
        </p:spPr>
        <p:txBody>
          <a:bodyPr lIns="35717" tIns="35717" rIns="35717" bIns="35717" anchor="ctr"/>
          <a:lstStyle/>
          <a:p>
            <a:pPr defTabSz="321457">
              <a:defRPr sz="1200">
                <a:latin typeface="Helvetica"/>
                <a:ea typeface="Helvetica"/>
                <a:cs typeface="Helvetica"/>
                <a:sym typeface="Helvetica"/>
              </a:defRPr>
            </a:pPr>
            <a:endParaRPr dirty="0"/>
          </a:p>
        </p:txBody>
      </p:sp>
      <p:pic>
        <p:nvPicPr>
          <p:cNvPr id="346" name="npz-symbol-small-600x322.png" descr="npz-symbol-small-600x322.png"/>
          <p:cNvPicPr>
            <a:picLocks noChangeAspect="1"/>
          </p:cNvPicPr>
          <p:nvPr/>
        </p:nvPicPr>
        <p:blipFill>
          <a:blip r:embed="rId2">
            <a:extLst/>
          </a:blip>
          <a:stretch>
            <a:fillRect/>
          </a:stretch>
        </p:blipFill>
        <p:spPr>
          <a:xfrm>
            <a:off x="8001000" y="6179344"/>
            <a:ext cx="1000125" cy="536734"/>
          </a:xfrm>
          <a:prstGeom prst="rect">
            <a:avLst/>
          </a:prstGeom>
          <a:ln w="12700">
            <a:miter lim="400000"/>
          </a:ln>
        </p:spPr>
      </p:pic>
      <p:pic>
        <p:nvPicPr>
          <p:cNvPr id="348" name="npz logo.jpg" descr="npz logo.jpg"/>
          <p:cNvPicPr>
            <a:picLocks noChangeAspect="1"/>
          </p:cNvPicPr>
          <p:nvPr/>
        </p:nvPicPr>
        <p:blipFill>
          <a:blip r:embed="rId3">
            <a:extLst/>
          </a:blip>
          <a:stretch>
            <a:fillRect/>
          </a:stretch>
        </p:blipFill>
        <p:spPr>
          <a:xfrm>
            <a:off x="8001000" y="187523"/>
            <a:ext cx="1000125" cy="886666"/>
          </a:xfrm>
          <a:prstGeom prst="rect">
            <a:avLst/>
          </a:prstGeom>
          <a:ln w="12700">
            <a:miter lim="400000"/>
          </a:ln>
        </p:spPr>
      </p:pic>
      <p:pic>
        <p:nvPicPr>
          <p:cNvPr id="349" name="Montreal Logo preview.jpg" descr="Montreal Logo preview.jpg"/>
          <p:cNvPicPr>
            <a:picLocks noChangeAspect="1"/>
          </p:cNvPicPr>
          <p:nvPr/>
        </p:nvPicPr>
        <p:blipFill>
          <a:blip r:embed="rId4">
            <a:extLst/>
          </a:blip>
          <a:stretch>
            <a:fillRect/>
          </a:stretch>
        </p:blipFill>
        <p:spPr>
          <a:xfrm>
            <a:off x="6572250" y="116086"/>
            <a:ext cx="1116985" cy="1035844"/>
          </a:xfrm>
          <a:prstGeom prst="rect">
            <a:avLst/>
          </a:prstGeom>
          <a:ln w="12700">
            <a:miter lim="400000"/>
          </a:ln>
        </p:spPr>
      </p:pic>
      <p:sp>
        <p:nvSpPr>
          <p:cNvPr id="350" name="NeuropsychiatriC CENTER HAMBURG GERMANY                             DP Nina Schulze 29.07.2018"/>
          <p:cNvSpPr/>
          <p:nvPr/>
        </p:nvSpPr>
        <p:spPr>
          <a:xfrm>
            <a:off x="62508" y="6527602"/>
            <a:ext cx="9010055" cy="54918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defTabSz="316395">
              <a:tabLst>
                <a:tab pos="4295027" algn="r"/>
              </a:tabLst>
              <a:defRPr sz="2100">
                <a:solidFill>
                  <a:srgbClr val="941751"/>
                </a:solidFill>
                <a:latin typeface="Copperplate"/>
                <a:ea typeface="Copperplate"/>
                <a:cs typeface="Copperplate"/>
                <a:sym typeface="Copperplate"/>
              </a:defRPr>
            </a:pPr>
            <a:r>
              <a:rPr dirty="0"/>
              <a:t>NeuropsychiatriC CENTER HAMBURG GERMANY                             </a:t>
            </a:r>
            <a:r>
              <a:rPr sz="1000" dirty="0">
                <a:solidFill>
                  <a:srgbClr val="000000"/>
                </a:solidFill>
                <a:sym typeface="Helvetica Neue"/>
              </a:rPr>
              <a:t>DP Nina Schulze 29.07.2018</a:t>
            </a:r>
          </a:p>
        </p:txBody>
      </p:sp>
      <p:grpSp>
        <p:nvGrpSpPr>
          <p:cNvPr id="2" name="Gruppieren"/>
          <p:cNvGrpSpPr/>
          <p:nvPr/>
        </p:nvGrpSpPr>
        <p:grpSpPr>
          <a:xfrm rot="10800000">
            <a:off x="-9015" y="-190870"/>
            <a:ext cx="1455758" cy="1742458"/>
            <a:chOff x="0" y="0"/>
            <a:chExt cx="2070410" cy="2478160"/>
          </a:xfrm>
        </p:grpSpPr>
        <p:sp>
          <p:nvSpPr>
            <p:cNvPr id="370"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1"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2"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3"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74"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
        <p:nvSpPr>
          <p:cNvPr id="35" name="Rechteck 34"/>
          <p:cNvSpPr/>
          <p:nvPr/>
        </p:nvSpPr>
        <p:spPr>
          <a:xfrm>
            <a:off x="955149" y="2590800"/>
            <a:ext cx="7491123" cy="2677656"/>
          </a:xfrm>
          <a:prstGeom prst="rect">
            <a:avLst/>
          </a:prstGeom>
        </p:spPr>
        <p:txBody>
          <a:bodyPr wrap="square">
            <a:spAutoFit/>
          </a:bodyPr>
          <a:lstStyle/>
          <a:p>
            <a:endParaRPr lang="de-DE" sz="2400" dirty="0" smtClean="0"/>
          </a:p>
          <a:p>
            <a:r>
              <a:rPr lang="de-DE" sz="2400" b="1" dirty="0" smtClean="0"/>
              <a:t>Depression </a:t>
            </a:r>
            <a:r>
              <a:rPr lang="de-DE" sz="2400" b="1" dirty="0" err="1" smtClean="0"/>
              <a:t>rating</a:t>
            </a:r>
            <a:r>
              <a:rPr lang="de-DE" sz="2400" b="1" dirty="0" smtClean="0"/>
              <a:t> </a:t>
            </a:r>
            <a:r>
              <a:rPr lang="de-DE" sz="2400" dirty="0" err="1" smtClean="0"/>
              <a:t>shows</a:t>
            </a:r>
            <a:r>
              <a:rPr lang="de-DE" sz="2400" dirty="0" smtClean="0"/>
              <a:t> a </a:t>
            </a:r>
            <a:r>
              <a:rPr lang="de-DE" sz="2400" dirty="0" err="1" smtClean="0"/>
              <a:t>significant</a:t>
            </a:r>
            <a:r>
              <a:rPr lang="de-DE" sz="2400" dirty="0" smtClean="0"/>
              <a:t> </a:t>
            </a:r>
            <a:r>
              <a:rPr lang="de-DE" sz="2400" dirty="0" err="1" smtClean="0"/>
              <a:t>difference</a:t>
            </a:r>
            <a:r>
              <a:rPr lang="de-DE" sz="2400" dirty="0" smtClean="0"/>
              <a:t> </a:t>
            </a:r>
            <a:r>
              <a:rPr lang="de-DE" sz="2400" dirty="0" err="1" smtClean="0"/>
              <a:t>between</a:t>
            </a:r>
            <a:r>
              <a:rPr lang="de-DE" sz="2400" dirty="0" smtClean="0"/>
              <a:t> </a:t>
            </a:r>
            <a:r>
              <a:rPr lang="de-DE" sz="2400" dirty="0" err="1" smtClean="0"/>
              <a:t>pre</a:t>
            </a:r>
            <a:r>
              <a:rPr lang="de-DE" sz="2400" dirty="0" smtClean="0"/>
              <a:t> and post </a:t>
            </a:r>
            <a:r>
              <a:rPr lang="de-DE" sz="2400" dirty="0" err="1" smtClean="0"/>
              <a:t>treatment</a:t>
            </a:r>
            <a:r>
              <a:rPr lang="de-DE" sz="2400" dirty="0" smtClean="0"/>
              <a:t> (t(15) = 10.52, p &gt; .001, (d = 2.63)).</a:t>
            </a:r>
          </a:p>
          <a:p>
            <a:endParaRPr lang="de-DE" sz="2400" dirty="0" smtClean="0"/>
          </a:p>
          <a:p>
            <a:r>
              <a:rPr lang="de-DE" sz="2400" b="1" dirty="0" smtClean="0"/>
              <a:t>AAQ</a:t>
            </a:r>
            <a:r>
              <a:rPr lang="de-DE" sz="2400" dirty="0" smtClean="0"/>
              <a:t> </a:t>
            </a:r>
            <a:r>
              <a:rPr lang="de-DE" sz="2400" dirty="0" err="1" smtClean="0"/>
              <a:t>shows</a:t>
            </a:r>
            <a:r>
              <a:rPr lang="de-DE" sz="2400" dirty="0" smtClean="0"/>
              <a:t> a </a:t>
            </a:r>
            <a:r>
              <a:rPr lang="de-DE" sz="2400" dirty="0" err="1" smtClean="0"/>
              <a:t>significant</a:t>
            </a:r>
            <a:r>
              <a:rPr lang="de-DE" sz="2400" dirty="0" smtClean="0"/>
              <a:t> </a:t>
            </a:r>
            <a:r>
              <a:rPr lang="de-DE" sz="2400" dirty="0" err="1" smtClean="0"/>
              <a:t>difference</a:t>
            </a:r>
            <a:r>
              <a:rPr lang="de-DE" sz="2400" dirty="0" smtClean="0"/>
              <a:t> </a:t>
            </a:r>
            <a:r>
              <a:rPr lang="de-DE" sz="2400" dirty="0" err="1" smtClean="0"/>
              <a:t>between</a:t>
            </a:r>
            <a:r>
              <a:rPr lang="de-DE" sz="2400" dirty="0" smtClean="0"/>
              <a:t> </a:t>
            </a:r>
            <a:r>
              <a:rPr lang="de-DE" sz="2400" dirty="0" err="1" smtClean="0"/>
              <a:t>pre</a:t>
            </a:r>
            <a:r>
              <a:rPr lang="de-DE" sz="2400" dirty="0" smtClean="0"/>
              <a:t> and post </a:t>
            </a:r>
            <a:r>
              <a:rPr lang="de-DE" sz="2400" dirty="0" err="1" smtClean="0"/>
              <a:t>treatment</a:t>
            </a:r>
            <a:r>
              <a:rPr lang="de-DE" sz="2400" dirty="0" smtClean="0"/>
              <a:t> (d = 2.63, (d = 3.50)).</a:t>
            </a:r>
          </a:p>
          <a:p>
            <a:endParaRPr lang="de-DE" sz="2400" dirty="0" smtClean="0"/>
          </a:p>
          <a:p>
            <a:endParaRPr lang="de-DE" sz="2400" dirty="0" smtClean="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7" name="Next steps"/>
          <p:cNvSpPr txBox="1">
            <a:spLocks noGrp="1"/>
          </p:cNvSpPr>
          <p:nvPr>
            <p:ph type="title"/>
          </p:nvPr>
        </p:nvSpPr>
        <p:spPr>
          <a:xfrm>
            <a:off x="1017984" y="232172"/>
            <a:ext cx="8340328" cy="982266"/>
          </a:xfrm>
          <a:prstGeom prst="rect">
            <a:avLst/>
          </a:prstGeom>
        </p:spPr>
        <p:txBody>
          <a:bodyPr/>
          <a:lstStyle>
            <a:lvl1pPr>
              <a:defRPr>
                <a:latin typeface="+mn-lt"/>
                <a:ea typeface="+mn-ea"/>
                <a:cs typeface="+mn-cs"/>
                <a:sym typeface="Helvetica Neue"/>
              </a:defRPr>
            </a:lvl1pPr>
          </a:lstStyle>
          <a:p>
            <a:r>
              <a:t>Next steps</a:t>
            </a:r>
          </a:p>
        </p:txBody>
      </p:sp>
      <p:sp>
        <p:nvSpPr>
          <p:cNvPr id="378" name="Linie"/>
          <p:cNvSpPr/>
          <p:nvPr/>
        </p:nvSpPr>
        <p:spPr>
          <a:xfrm>
            <a:off x="116086" y="6536541"/>
            <a:ext cx="8568314" cy="15360"/>
          </a:xfrm>
          <a:prstGeom prst="line">
            <a:avLst/>
          </a:prstGeom>
          <a:ln w="25400">
            <a:solidFill>
              <a:srgbClr val="941751"/>
            </a:solidFill>
            <a:miter lim="400000"/>
          </a:ln>
        </p:spPr>
        <p:txBody>
          <a:bodyPr lIns="35717" tIns="35717" rIns="35717" bIns="35717" anchor="ctr"/>
          <a:lstStyle/>
          <a:p>
            <a:pPr defTabSz="321457">
              <a:defRPr sz="1200">
                <a:latin typeface="Helvetica"/>
                <a:ea typeface="Helvetica"/>
                <a:cs typeface="Helvetica"/>
                <a:sym typeface="Helvetica"/>
              </a:defRPr>
            </a:pPr>
            <a:endParaRPr dirty="0"/>
          </a:p>
        </p:txBody>
      </p:sp>
      <p:pic>
        <p:nvPicPr>
          <p:cNvPr id="379" name="npz-symbol-small-600x322.png" descr="npz-symbol-small-600x322.png"/>
          <p:cNvPicPr>
            <a:picLocks noChangeAspect="1"/>
          </p:cNvPicPr>
          <p:nvPr/>
        </p:nvPicPr>
        <p:blipFill>
          <a:blip r:embed="rId2">
            <a:extLst/>
          </a:blip>
          <a:stretch>
            <a:fillRect/>
          </a:stretch>
        </p:blipFill>
        <p:spPr>
          <a:xfrm>
            <a:off x="8001000" y="6179344"/>
            <a:ext cx="1000125" cy="536734"/>
          </a:xfrm>
          <a:prstGeom prst="rect">
            <a:avLst/>
          </a:prstGeom>
          <a:ln w="12700">
            <a:miter lim="400000"/>
          </a:ln>
        </p:spPr>
      </p:pic>
      <p:sp>
        <p:nvSpPr>
          <p:cNvPr id="380" name="Oval"/>
          <p:cNvSpPr/>
          <p:nvPr/>
        </p:nvSpPr>
        <p:spPr>
          <a:xfrm>
            <a:off x="3250406" y="1678781"/>
            <a:ext cx="2402086" cy="2464594"/>
          </a:xfrm>
          <a:prstGeom prst="ellipse">
            <a:avLst/>
          </a:prstGeom>
          <a:solidFill>
            <a:srgbClr val="CA3339">
              <a:alpha val="80000"/>
            </a:srgbClr>
          </a:solidFill>
          <a:ln w="25400">
            <a:solidFill>
              <a:srgbClr val="000000">
                <a:alpha val="80000"/>
              </a:srgbClr>
            </a:solidFill>
            <a:miter lim="400000"/>
          </a:ln>
        </p:spPr>
        <p:txBody>
          <a:bodyPr lIns="35717" tIns="35717" rIns="35717" bIns="35717" anchor="ctr"/>
          <a:lstStyle/>
          <a:p>
            <a:pPr>
              <a:defRPr sz="3600"/>
            </a:pPr>
            <a:endParaRPr/>
          </a:p>
        </p:txBody>
      </p:sp>
      <p:sp>
        <p:nvSpPr>
          <p:cNvPr id="381" name="Oval"/>
          <p:cNvSpPr/>
          <p:nvPr/>
        </p:nvSpPr>
        <p:spPr>
          <a:xfrm>
            <a:off x="4214812" y="3134320"/>
            <a:ext cx="2402086" cy="2464594"/>
          </a:xfrm>
          <a:prstGeom prst="ellipse">
            <a:avLst/>
          </a:prstGeom>
          <a:solidFill>
            <a:srgbClr val="CEC36A">
              <a:alpha val="50000"/>
            </a:srgbClr>
          </a:solidFill>
          <a:ln w="25400">
            <a:solidFill>
              <a:srgbClr val="000000">
                <a:alpha val="50000"/>
              </a:srgbClr>
            </a:solidFill>
            <a:miter lim="400000"/>
          </a:ln>
        </p:spPr>
        <p:txBody>
          <a:bodyPr lIns="35717" tIns="35717" rIns="35717" bIns="35717" anchor="ctr"/>
          <a:lstStyle/>
          <a:p>
            <a:pPr>
              <a:defRPr sz="3600"/>
            </a:pPr>
            <a:endParaRPr/>
          </a:p>
        </p:txBody>
      </p:sp>
      <p:sp>
        <p:nvSpPr>
          <p:cNvPr id="382" name="Oval"/>
          <p:cNvSpPr/>
          <p:nvPr/>
        </p:nvSpPr>
        <p:spPr>
          <a:xfrm>
            <a:off x="2393156" y="3134320"/>
            <a:ext cx="2402086" cy="2464594"/>
          </a:xfrm>
          <a:prstGeom prst="ellipse">
            <a:avLst/>
          </a:prstGeom>
          <a:solidFill>
            <a:srgbClr val="9D8E41">
              <a:alpha val="50000"/>
            </a:srgbClr>
          </a:solidFill>
          <a:ln w="25400">
            <a:solidFill>
              <a:srgbClr val="000000">
                <a:alpha val="50000"/>
              </a:srgbClr>
            </a:solidFill>
            <a:miter lim="400000"/>
          </a:ln>
        </p:spPr>
        <p:txBody>
          <a:bodyPr lIns="35717" tIns="35717" rIns="35717" bIns="35717" anchor="ctr"/>
          <a:lstStyle/>
          <a:p>
            <a:pPr>
              <a:defRPr sz="3600"/>
            </a:pPr>
            <a:endParaRPr/>
          </a:p>
        </p:txBody>
      </p:sp>
      <p:sp>
        <p:nvSpPr>
          <p:cNvPr id="383" name="psychOnline"/>
          <p:cNvSpPr/>
          <p:nvPr/>
        </p:nvSpPr>
        <p:spPr>
          <a:xfrm>
            <a:off x="3487146" y="2473523"/>
            <a:ext cx="1834136" cy="44146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lvl1pPr>
              <a:defRPr sz="3600">
                <a:latin typeface="Helvetica Neue Medium"/>
                <a:ea typeface="Helvetica Neue Medium"/>
                <a:cs typeface="Helvetica Neue Medium"/>
                <a:sym typeface="Helvetica Neue Medium"/>
              </a:defRPr>
            </a:lvl1pPr>
          </a:lstStyle>
          <a:p>
            <a:r>
              <a:rPr sz="2400" dirty="0"/>
              <a:t>psychOnline</a:t>
            </a:r>
          </a:p>
        </p:txBody>
      </p:sp>
      <p:sp>
        <p:nvSpPr>
          <p:cNvPr id="384" name="Group…"/>
          <p:cNvSpPr/>
          <p:nvPr/>
        </p:nvSpPr>
        <p:spPr>
          <a:xfrm>
            <a:off x="2717837" y="3937992"/>
            <a:ext cx="1229666" cy="81079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p>
            <a:pPr algn="l">
              <a:defRPr sz="3600">
                <a:latin typeface="Helvetica Neue Medium"/>
                <a:ea typeface="Helvetica Neue Medium"/>
                <a:cs typeface="Helvetica Neue Medium"/>
                <a:sym typeface="Helvetica Neue Medium"/>
              </a:defRPr>
            </a:pPr>
            <a:r>
              <a:rPr sz="2400" dirty="0"/>
              <a:t>Group</a:t>
            </a:r>
          </a:p>
          <a:p>
            <a:pPr algn="l">
              <a:defRPr sz="3600">
                <a:latin typeface="Helvetica Neue Medium"/>
                <a:ea typeface="Helvetica Neue Medium"/>
                <a:cs typeface="Helvetica Neue Medium"/>
                <a:sym typeface="Helvetica Neue Medium"/>
              </a:defRPr>
            </a:pPr>
            <a:r>
              <a:rPr sz="2400" dirty="0"/>
              <a:t>Therapy</a:t>
            </a:r>
          </a:p>
        </p:txBody>
      </p:sp>
      <p:sp>
        <p:nvSpPr>
          <p:cNvPr id="385" name="Individual…"/>
          <p:cNvSpPr/>
          <p:nvPr/>
        </p:nvSpPr>
        <p:spPr>
          <a:xfrm>
            <a:off x="5000625" y="3937992"/>
            <a:ext cx="1440492" cy="81079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none" lIns="35717" tIns="35717" rIns="35717" bIns="35717" anchor="b">
            <a:spAutoFit/>
          </a:bodyPr>
          <a:lstStyle/>
          <a:p>
            <a:pPr algn="l">
              <a:defRPr sz="3600">
                <a:latin typeface="Helvetica Neue Medium"/>
                <a:ea typeface="Helvetica Neue Medium"/>
                <a:cs typeface="Helvetica Neue Medium"/>
                <a:sym typeface="Helvetica Neue Medium"/>
              </a:defRPr>
            </a:pPr>
            <a:r>
              <a:rPr sz="2400" dirty="0"/>
              <a:t>Individual</a:t>
            </a:r>
          </a:p>
          <a:p>
            <a:pPr algn="l">
              <a:defRPr sz="3600">
                <a:latin typeface="Helvetica Neue Medium"/>
                <a:ea typeface="Helvetica Neue Medium"/>
                <a:cs typeface="Helvetica Neue Medium"/>
                <a:sym typeface="Helvetica Neue Medium"/>
              </a:defRPr>
            </a:pPr>
            <a:r>
              <a:rPr sz="2400" dirty="0"/>
              <a:t>Therapy</a:t>
            </a:r>
          </a:p>
        </p:txBody>
      </p:sp>
      <p:sp>
        <p:nvSpPr>
          <p:cNvPr id="386" name="Textblase"/>
          <p:cNvSpPr/>
          <p:nvPr/>
        </p:nvSpPr>
        <p:spPr>
          <a:xfrm rot="10843803">
            <a:off x="150254" y="3841967"/>
            <a:ext cx="2186658" cy="946548"/>
          </a:xfrm>
          <a:custGeom>
            <a:avLst/>
            <a:gdLst/>
            <a:ahLst/>
            <a:cxnLst>
              <a:cxn ang="0">
                <a:pos x="wd2" y="hd2"/>
              </a:cxn>
              <a:cxn ang="5400000">
                <a:pos x="wd2" y="hd2"/>
              </a:cxn>
              <a:cxn ang="10800000">
                <a:pos x="wd2" y="hd2"/>
              </a:cxn>
              <a:cxn ang="16200000">
                <a:pos x="wd2" y="hd2"/>
              </a:cxn>
            </a:cxnLst>
            <a:rect l="0" t="0" r="r" b="b"/>
            <a:pathLst>
              <a:path w="21600" h="21600" extrusionOk="0">
                <a:moveTo>
                  <a:pt x="5281" y="0"/>
                </a:moveTo>
                <a:cubicBezTo>
                  <a:pt x="4307" y="0"/>
                  <a:pt x="3517" y="1825"/>
                  <a:pt x="3517" y="4075"/>
                </a:cubicBezTo>
                <a:lnTo>
                  <a:pt x="3517" y="6680"/>
                </a:lnTo>
                <a:lnTo>
                  <a:pt x="0" y="10462"/>
                </a:lnTo>
                <a:lnTo>
                  <a:pt x="3517" y="14245"/>
                </a:lnTo>
                <a:lnTo>
                  <a:pt x="3517" y="17525"/>
                </a:lnTo>
                <a:cubicBezTo>
                  <a:pt x="3517" y="19775"/>
                  <a:pt x="4307" y="21600"/>
                  <a:pt x="5281" y="21600"/>
                </a:cubicBezTo>
                <a:lnTo>
                  <a:pt x="19836" y="21600"/>
                </a:lnTo>
                <a:cubicBezTo>
                  <a:pt x="20810" y="21600"/>
                  <a:pt x="21600" y="19775"/>
                  <a:pt x="21600" y="17525"/>
                </a:cubicBezTo>
                <a:lnTo>
                  <a:pt x="21600" y="4075"/>
                </a:lnTo>
                <a:cubicBezTo>
                  <a:pt x="21600" y="1825"/>
                  <a:pt x="20810" y="0"/>
                  <a:pt x="19836" y="0"/>
                </a:cubicBezTo>
                <a:lnTo>
                  <a:pt x="5281" y="0"/>
                </a:lnTo>
                <a:close/>
              </a:path>
            </a:pathLst>
          </a:custGeom>
          <a:solidFill>
            <a:srgbClr val="96D35F"/>
          </a:solidFill>
          <a:ln w="25400">
            <a:solidFill>
              <a:srgbClr val="000000"/>
            </a:solidFill>
            <a:miter lim="400000"/>
          </a:ln>
          <a:effectLst>
            <a:outerShdw blurRad="190500" dist="8455" dir="5400000" rotWithShape="0">
              <a:srgbClr val="000000"/>
            </a:outerShdw>
          </a:effectLst>
        </p:spPr>
        <p:txBody>
          <a:bodyPr lIns="35717" tIns="35717" rIns="35717" bIns="35717" anchor="ctr"/>
          <a:lstStyle/>
          <a:p>
            <a:pPr algn="l">
              <a:defRPr sz="2400">
                <a:latin typeface="Helvetica Neue Medium"/>
                <a:ea typeface="Helvetica Neue Medium"/>
                <a:cs typeface="Helvetica Neue Medium"/>
                <a:sym typeface="Helvetica Neue Medium"/>
              </a:defRPr>
            </a:pPr>
            <a:endParaRPr/>
          </a:p>
        </p:txBody>
      </p:sp>
      <p:sp>
        <p:nvSpPr>
          <p:cNvPr id="387" name="Textblase"/>
          <p:cNvSpPr/>
          <p:nvPr/>
        </p:nvSpPr>
        <p:spPr>
          <a:xfrm rot="21596224">
            <a:off x="6677548" y="3842655"/>
            <a:ext cx="2186658" cy="946548"/>
          </a:xfrm>
          <a:custGeom>
            <a:avLst/>
            <a:gdLst/>
            <a:ahLst/>
            <a:cxnLst>
              <a:cxn ang="0">
                <a:pos x="wd2" y="hd2"/>
              </a:cxn>
              <a:cxn ang="5400000">
                <a:pos x="wd2" y="hd2"/>
              </a:cxn>
              <a:cxn ang="10800000">
                <a:pos x="wd2" y="hd2"/>
              </a:cxn>
              <a:cxn ang="16200000">
                <a:pos x="wd2" y="hd2"/>
              </a:cxn>
            </a:cxnLst>
            <a:rect l="0" t="0" r="r" b="b"/>
            <a:pathLst>
              <a:path w="21600" h="21600" extrusionOk="0">
                <a:moveTo>
                  <a:pt x="5281" y="0"/>
                </a:moveTo>
                <a:cubicBezTo>
                  <a:pt x="4307" y="0"/>
                  <a:pt x="3517" y="1825"/>
                  <a:pt x="3517" y="4075"/>
                </a:cubicBezTo>
                <a:lnTo>
                  <a:pt x="3517" y="6680"/>
                </a:lnTo>
                <a:lnTo>
                  <a:pt x="0" y="10462"/>
                </a:lnTo>
                <a:lnTo>
                  <a:pt x="3517" y="14245"/>
                </a:lnTo>
                <a:lnTo>
                  <a:pt x="3517" y="17525"/>
                </a:lnTo>
                <a:cubicBezTo>
                  <a:pt x="3517" y="19775"/>
                  <a:pt x="4307" y="21600"/>
                  <a:pt x="5281" y="21600"/>
                </a:cubicBezTo>
                <a:lnTo>
                  <a:pt x="19836" y="21600"/>
                </a:lnTo>
                <a:cubicBezTo>
                  <a:pt x="20810" y="21600"/>
                  <a:pt x="21600" y="19775"/>
                  <a:pt x="21600" y="17525"/>
                </a:cubicBezTo>
                <a:lnTo>
                  <a:pt x="21600" y="4075"/>
                </a:lnTo>
                <a:cubicBezTo>
                  <a:pt x="21600" y="1825"/>
                  <a:pt x="20810" y="0"/>
                  <a:pt x="19836" y="0"/>
                </a:cubicBezTo>
                <a:lnTo>
                  <a:pt x="5281" y="0"/>
                </a:lnTo>
                <a:close/>
              </a:path>
            </a:pathLst>
          </a:custGeom>
          <a:solidFill>
            <a:srgbClr val="96D35F"/>
          </a:solidFill>
          <a:ln w="25400">
            <a:solidFill>
              <a:srgbClr val="000000"/>
            </a:solidFill>
            <a:miter lim="400000"/>
          </a:ln>
          <a:effectLst>
            <a:outerShdw blurRad="190500" dist="8455" dir="5400000" rotWithShape="0">
              <a:srgbClr val="000000"/>
            </a:outerShdw>
          </a:effectLst>
        </p:spPr>
        <p:txBody>
          <a:bodyPr lIns="35717" tIns="35717" rIns="35717" bIns="35717" anchor="ctr"/>
          <a:lstStyle/>
          <a:p>
            <a:pPr algn="l">
              <a:defRPr sz="2400">
                <a:latin typeface="Helvetica Neue Medium"/>
                <a:ea typeface="Helvetica Neue Medium"/>
                <a:cs typeface="Helvetica Neue Medium"/>
                <a:sym typeface="Helvetica Neue Medium"/>
              </a:defRPr>
            </a:pPr>
            <a:endParaRPr/>
          </a:p>
        </p:txBody>
      </p:sp>
      <p:sp>
        <p:nvSpPr>
          <p:cNvPr id="388" name="Pilot study ✔︎…"/>
          <p:cNvSpPr/>
          <p:nvPr/>
        </p:nvSpPr>
        <p:spPr>
          <a:xfrm>
            <a:off x="7112148" y="3945763"/>
            <a:ext cx="1777009" cy="564574"/>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algn="l">
              <a:defRPr sz="3000">
                <a:latin typeface="Helvetica Neue Medium"/>
                <a:ea typeface="Helvetica Neue Medium"/>
                <a:cs typeface="Helvetica Neue Medium"/>
                <a:sym typeface="Helvetica Neue Medium"/>
              </a:defRPr>
            </a:pPr>
            <a:r>
              <a:rPr sz="1600" dirty="0"/>
              <a:t>Pilot study </a:t>
            </a:r>
            <a:r>
              <a:rPr sz="1600" dirty="0">
                <a:latin typeface="Zapf Dingbats"/>
                <a:ea typeface="Zapf Dingbats"/>
                <a:cs typeface="Zapf Dingbats"/>
                <a:sym typeface="Zapf Dingbats"/>
              </a:rPr>
              <a:t>✔︎</a:t>
            </a:r>
          </a:p>
          <a:p>
            <a:pPr algn="l">
              <a:defRPr sz="3000">
                <a:latin typeface="Helvetica Neue Medium"/>
                <a:ea typeface="Helvetica Neue Medium"/>
                <a:cs typeface="Helvetica Neue Medium"/>
                <a:sym typeface="Helvetica Neue Medium"/>
              </a:defRPr>
            </a:pPr>
            <a:r>
              <a:rPr sz="1600" dirty="0"/>
              <a:t>n = 16</a:t>
            </a:r>
          </a:p>
        </p:txBody>
      </p:sp>
      <p:sp>
        <p:nvSpPr>
          <p:cNvPr id="389" name="Pilot study ✔︎…"/>
          <p:cNvSpPr/>
          <p:nvPr/>
        </p:nvSpPr>
        <p:spPr>
          <a:xfrm>
            <a:off x="250031" y="3828075"/>
            <a:ext cx="1777008" cy="841573"/>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wrap="square" lIns="35717" tIns="35717" rIns="35717" bIns="35717" anchor="b">
            <a:spAutoFit/>
          </a:bodyPr>
          <a:lstStyle/>
          <a:p>
            <a:pPr algn="l">
              <a:defRPr sz="3000">
                <a:latin typeface="Helvetica Neue Medium"/>
                <a:ea typeface="Helvetica Neue Medium"/>
                <a:cs typeface="Helvetica Neue Medium"/>
                <a:sym typeface="Helvetica Neue Medium"/>
              </a:defRPr>
            </a:pPr>
            <a:r>
              <a:rPr sz="2000" dirty="0"/>
              <a:t>Pilot study </a:t>
            </a:r>
            <a:r>
              <a:rPr dirty="0">
                <a:latin typeface="Zapf Dingbats"/>
                <a:ea typeface="Zapf Dingbats"/>
                <a:cs typeface="Zapf Dingbats"/>
                <a:sym typeface="Zapf Dingbats"/>
              </a:rPr>
              <a:t>✔︎</a:t>
            </a:r>
          </a:p>
          <a:p>
            <a:pPr algn="l">
              <a:defRPr sz="3000">
                <a:latin typeface="Helvetica Neue Medium"/>
                <a:ea typeface="Helvetica Neue Medium"/>
                <a:cs typeface="Helvetica Neue Medium"/>
                <a:sym typeface="Helvetica Neue Medium"/>
              </a:defRPr>
            </a:pPr>
            <a:r>
              <a:rPr sz="2000" dirty="0"/>
              <a:t>First group </a:t>
            </a:r>
            <a:r>
              <a:rPr sz="2000" dirty="0">
                <a:latin typeface="Zapf Dingbats"/>
                <a:ea typeface="Zapf Dingbats"/>
                <a:cs typeface="Zapf Dingbats"/>
                <a:sym typeface="Zapf Dingbats"/>
              </a:rPr>
              <a:t>✔︎</a:t>
            </a:r>
          </a:p>
        </p:txBody>
      </p:sp>
      <p:pic>
        <p:nvPicPr>
          <p:cNvPr id="390" name="npz logo.jpg" descr="npz logo.jpg"/>
          <p:cNvPicPr>
            <a:picLocks noChangeAspect="1"/>
          </p:cNvPicPr>
          <p:nvPr/>
        </p:nvPicPr>
        <p:blipFill>
          <a:blip r:embed="rId3">
            <a:extLst/>
          </a:blip>
          <a:stretch>
            <a:fillRect/>
          </a:stretch>
        </p:blipFill>
        <p:spPr>
          <a:xfrm>
            <a:off x="8001000" y="187523"/>
            <a:ext cx="1000125" cy="886666"/>
          </a:xfrm>
          <a:prstGeom prst="rect">
            <a:avLst/>
          </a:prstGeom>
          <a:ln w="12700">
            <a:miter lim="400000"/>
          </a:ln>
        </p:spPr>
      </p:pic>
      <p:pic>
        <p:nvPicPr>
          <p:cNvPr id="391" name="Montreal Logo preview.jpg" descr="Montreal Logo preview.jpg"/>
          <p:cNvPicPr>
            <a:picLocks noChangeAspect="1"/>
          </p:cNvPicPr>
          <p:nvPr/>
        </p:nvPicPr>
        <p:blipFill>
          <a:blip r:embed="rId4">
            <a:extLst/>
          </a:blip>
          <a:stretch>
            <a:fillRect/>
          </a:stretch>
        </p:blipFill>
        <p:spPr>
          <a:xfrm>
            <a:off x="6572250" y="116086"/>
            <a:ext cx="1116985" cy="1035844"/>
          </a:xfrm>
          <a:prstGeom prst="rect">
            <a:avLst/>
          </a:prstGeom>
          <a:ln w="12700">
            <a:miter lim="400000"/>
          </a:ln>
        </p:spPr>
      </p:pic>
      <p:sp>
        <p:nvSpPr>
          <p:cNvPr id="392" name="NeuropsychiatriC CENTER HAMBURG GERMANY                             DP Nina Schulze 29.07.2018"/>
          <p:cNvSpPr/>
          <p:nvPr/>
        </p:nvSpPr>
        <p:spPr>
          <a:xfrm>
            <a:off x="62508" y="6527602"/>
            <a:ext cx="9010055" cy="54918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xmlns:mv="urn:schemas-microsoft-com:mac:vml" xmlns:mc="http://schemas.openxmlformats.org/markup-compatibility/2006" val="1"/>
            </a:ext>
          </a:extLst>
        </p:spPr>
        <p:txBody>
          <a:bodyPr lIns="35717" tIns="35717" rIns="35717" bIns="35717" anchor="b">
            <a:spAutoFit/>
          </a:bodyPr>
          <a:lstStyle/>
          <a:p>
            <a:pPr defTabSz="316395">
              <a:tabLst>
                <a:tab pos="4295027" algn="r"/>
              </a:tabLst>
              <a:defRPr sz="2100">
                <a:solidFill>
                  <a:srgbClr val="941751"/>
                </a:solidFill>
                <a:latin typeface="Copperplate"/>
                <a:ea typeface="Copperplate"/>
                <a:cs typeface="Copperplate"/>
                <a:sym typeface="Copperplate"/>
              </a:defRPr>
            </a:pPr>
            <a:r>
              <a:rPr dirty="0"/>
              <a:t>NeuropsychiatriC CENTER HAMBURG GERMANY                             </a:t>
            </a:r>
            <a:r>
              <a:rPr sz="1000" dirty="0">
                <a:solidFill>
                  <a:srgbClr val="000000"/>
                </a:solidFill>
                <a:sym typeface="Helvetica Neue"/>
              </a:rPr>
              <a:t>DP Nina Schulze 29.07.2018</a:t>
            </a:r>
          </a:p>
        </p:txBody>
      </p:sp>
      <p:grpSp>
        <p:nvGrpSpPr>
          <p:cNvPr id="2" name="Gruppieren"/>
          <p:cNvGrpSpPr/>
          <p:nvPr/>
        </p:nvGrpSpPr>
        <p:grpSpPr>
          <a:xfrm rot="10800000">
            <a:off x="-9015" y="-190870"/>
            <a:ext cx="1455758" cy="1742458"/>
            <a:chOff x="0" y="0"/>
            <a:chExt cx="2070410" cy="2478160"/>
          </a:xfrm>
        </p:grpSpPr>
        <p:sp>
          <p:nvSpPr>
            <p:cNvPr id="393"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94"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95"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96"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397"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3200"/>
            <a:ext cx="8229600" cy="1143000"/>
          </a:xfrm>
        </p:spPr>
        <p:txBody>
          <a:bodyPr/>
          <a:lstStyle/>
          <a:p>
            <a:r>
              <a:rPr lang="de-DE" dirty="0" smtClean="0"/>
              <a:t>Vielen Dank</a:t>
            </a:r>
            <a:endParaRPr lang="de-DE" dirty="0"/>
          </a:p>
        </p:txBody>
      </p:sp>
      <p:sp>
        <p:nvSpPr>
          <p:cNvPr id="3" name="Textplatzhalter 2"/>
          <p:cNvSpPr>
            <a:spLocks noGrp="1"/>
          </p:cNvSpPr>
          <p:nvPr>
            <p:ph type="body" idx="1"/>
          </p:nvPr>
        </p:nvSpPr>
        <p:spPr>
          <a:xfrm>
            <a:off x="609600" y="4572000"/>
            <a:ext cx="8229600" cy="914400"/>
          </a:xfrm>
        </p:spPr>
        <p:txBody>
          <a:bodyPr/>
          <a:lstStyle/>
          <a:p>
            <a:r>
              <a:rPr lang="de-DE" dirty="0" err="1" smtClean="0"/>
              <a:t>schulze@npz-hamburg.de</a:t>
            </a:r>
            <a:endParaRPr lang="de-DE" dirty="0"/>
          </a:p>
        </p:txBody>
      </p:sp>
      <p:pic>
        <p:nvPicPr>
          <p:cNvPr id="4" name="npz logo.jpg" descr="npz logo.jpg"/>
          <p:cNvPicPr>
            <a:picLocks noChangeAspect="1"/>
          </p:cNvPicPr>
          <p:nvPr/>
        </p:nvPicPr>
        <p:blipFill>
          <a:blip r:embed="rId2">
            <a:extLst/>
          </a:blip>
          <a:stretch>
            <a:fillRect/>
          </a:stretch>
        </p:blipFill>
        <p:spPr>
          <a:xfrm>
            <a:off x="8001000" y="187523"/>
            <a:ext cx="1000125" cy="886666"/>
          </a:xfrm>
          <a:prstGeom prst="rect">
            <a:avLst/>
          </a:prstGeom>
          <a:ln w="12700">
            <a:miter lim="400000"/>
          </a:ln>
        </p:spPr>
      </p:pic>
      <p:grpSp>
        <p:nvGrpSpPr>
          <p:cNvPr id="5" name="Gruppieren"/>
          <p:cNvGrpSpPr/>
          <p:nvPr/>
        </p:nvGrpSpPr>
        <p:grpSpPr>
          <a:xfrm rot="10800000">
            <a:off x="-9015" y="-190870"/>
            <a:ext cx="1455758" cy="1742458"/>
            <a:chOff x="0" y="0"/>
            <a:chExt cx="2070410" cy="2478160"/>
          </a:xfrm>
        </p:grpSpPr>
        <p:sp>
          <p:nvSpPr>
            <p:cNvPr id="6"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7"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8"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9"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sp>
          <p:nvSpPr>
            <p:cNvPr id="10"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defTabSz="642915">
                <a:defRPr sz="1400">
                  <a:uFill>
                    <a:solidFill>
                      <a:srgbClr val="000000"/>
                    </a:solidFill>
                  </a:uFill>
                  <a:latin typeface="Arial"/>
                  <a:ea typeface="Arial"/>
                  <a:cs typeface="Arial"/>
                  <a:sym typeface="Arial"/>
                </a:defRPr>
              </a:pPr>
              <a:endParaRPr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dirty="0" smtClean="0"/>
              <a:t>Strukturierte Umsetzung von Kernideen auf dem Boden der RFT</a:t>
            </a:r>
          </a:p>
          <a:p>
            <a:r>
              <a:rPr lang="de-DE" dirty="0" smtClean="0"/>
              <a:t>Ziel ist, dass in jeder Sitzung in unterschiedlicher Dichte Achtsamkeit, Akzeptanz und Aktives Handeln gefördert werden</a:t>
            </a:r>
          </a:p>
          <a:p>
            <a:r>
              <a:rPr lang="de-DE" dirty="0" smtClean="0"/>
              <a:t>Zurzeit läuft die 3. Gruppe, Ergebnisse der Pilotgruppe können hier vorgestellt werden</a:t>
            </a:r>
            <a:endParaRPr lang="de-DE" dirty="0"/>
          </a:p>
        </p:txBody>
      </p:sp>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a:xfrm>
            <a:off x="1142296" y="274638"/>
            <a:ext cx="7010400" cy="1143000"/>
          </a:xfrm>
        </p:spPr>
        <p:txBody>
          <a:bodyPr>
            <a:normAutofit fontScale="90000"/>
          </a:bodyPr>
          <a:lstStyle/>
          <a:p>
            <a:r>
              <a:rPr lang="de-DE" dirty="0" smtClean="0"/>
              <a:t>Idee und Ablauf der Gruppentherapie</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Konzept von </a:t>
            </a:r>
            <a:r>
              <a:rPr lang="de-DE" dirty="0" err="1" smtClean="0"/>
              <a:t>MAC-cbt</a:t>
            </a:r>
            <a:endParaRPr lang="de-DE" dirty="0"/>
          </a:p>
        </p:txBody>
      </p:sp>
      <p:sp>
        <p:nvSpPr>
          <p:cNvPr id="3" name="Inhaltsplatzhalter 2"/>
          <p:cNvSpPr>
            <a:spLocks noGrp="1"/>
          </p:cNvSpPr>
          <p:nvPr>
            <p:ph idx="1"/>
          </p:nvPr>
        </p:nvSpPr>
        <p:spPr/>
        <p:txBody>
          <a:bodyPr>
            <a:normAutofit fontScale="92500"/>
          </a:bodyPr>
          <a:lstStyle/>
          <a:p>
            <a:r>
              <a:rPr lang="de-DE" dirty="0" smtClean="0"/>
              <a:t>Es sollen dem Patienten in einzelnen Übungen praktische Ansätze für die Umsetzung von RFT (Bezugsrahmen, In-Bezug-Setzungen) gegeben werden</a:t>
            </a:r>
          </a:p>
          <a:p>
            <a:r>
              <a:rPr lang="de-DE" dirty="0" smtClean="0"/>
              <a:t>Dies erfolgt durch achtsames Wahrnehmen bestimmter Aspekte innerhalb und außerhalb des Patienten</a:t>
            </a:r>
          </a:p>
          <a:p>
            <a:r>
              <a:rPr lang="de-DE" dirty="0" smtClean="0"/>
              <a:t>Die Auswahl der Aspekte ist von Bedeutung für die Gedanken, Gefühle und </a:t>
            </a:r>
            <a:r>
              <a:rPr lang="de-DE" dirty="0" err="1" smtClean="0"/>
              <a:t>Handlunsgimpulse</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1. Achtsamkeit und Eigenschaften</a:t>
            </a:r>
            <a:endParaRPr lang="de-DE" dirty="0"/>
          </a:p>
        </p:txBody>
      </p:sp>
      <p:sp>
        <p:nvSpPr>
          <p:cNvPr id="3" name="Inhaltsplatzhalter 2"/>
          <p:cNvSpPr>
            <a:spLocks noGrp="1"/>
          </p:cNvSpPr>
          <p:nvPr>
            <p:ph idx="1"/>
          </p:nvPr>
        </p:nvSpPr>
        <p:spPr>
          <a:xfrm>
            <a:off x="457200" y="1417638"/>
            <a:ext cx="8229600" cy="5135562"/>
          </a:xfrm>
        </p:spPr>
        <p:txBody>
          <a:bodyPr>
            <a:normAutofit fontScale="77500" lnSpcReduction="20000"/>
          </a:bodyPr>
          <a:lstStyle/>
          <a:p>
            <a:r>
              <a:rPr lang="de-DE" dirty="0" smtClean="0"/>
              <a:t>Achtsamkeit</a:t>
            </a:r>
          </a:p>
          <a:p>
            <a:pPr lvl="1"/>
            <a:r>
              <a:rPr lang="de-DE" dirty="0" smtClean="0"/>
              <a:t>In der ersten Sitzung wird die Idee der Achtsamkeit eingeführt und erste einfache Übungen zur Erlangung einer Art „Basis-Achtsamkeit“ durchgeführt</a:t>
            </a:r>
          </a:p>
          <a:p>
            <a:pPr lvl="1"/>
            <a:r>
              <a:rPr lang="de-DE" dirty="0" smtClean="0"/>
              <a:t>Zuerst werden diese Übungen als „Entspanntes inneres Betrachten“ oder „Body </a:t>
            </a:r>
            <a:r>
              <a:rPr lang="de-DE" dirty="0" err="1" smtClean="0"/>
              <a:t>scan</a:t>
            </a:r>
            <a:r>
              <a:rPr lang="de-DE" dirty="0" smtClean="0"/>
              <a:t>“ (in einer abgespeckten Version) durchgeführt.</a:t>
            </a:r>
          </a:p>
          <a:p>
            <a:pPr lvl="1"/>
            <a:r>
              <a:rPr lang="de-DE" dirty="0" smtClean="0"/>
              <a:t>Danach werden </a:t>
            </a:r>
            <a:r>
              <a:rPr lang="de-DE" dirty="0" err="1" smtClean="0"/>
              <a:t>situative</a:t>
            </a:r>
            <a:r>
              <a:rPr lang="de-DE" dirty="0" smtClean="0"/>
              <a:t> Wahrnehmungen für eine (kurze) Vergangenheitsepisode geübt (heutiger Tag).</a:t>
            </a:r>
          </a:p>
          <a:p>
            <a:r>
              <a:rPr lang="de-DE" dirty="0" smtClean="0"/>
              <a:t>Gedanken, Gefühle „Labels“ oder „Eigenschaften“</a:t>
            </a:r>
          </a:p>
          <a:p>
            <a:pPr lvl="1"/>
            <a:r>
              <a:rPr lang="de-DE" dirty="0" smtClean="0"/>
              <a:t>Patienten werden angehalten,</a:t>
            </a:r>
            <a:r>
              <a:rPr lang="de-DE" dirty="0" smtClean="0"/>
              <a:t> für eine Woche abends nach einer Achtsamkeitsübung aus </a:t>
            </a:r>
            <a:r>
              <a:rPr lang="de-DE" dirty="0" smtClean="0"/>
              <a:t>dem</a:t>
            </a:r>
            <a:r>
              <a:rPr lang="de-DE" dirty="0" smtClean="0"/>
              <a:t> jeweiligen Tag </a:t>
            </a:r>
            <a:r>
              <a:rPr lang="de-DE" dirty="0" smtClean="0"/>
              <a:t>eine „wichtige“ oder „erinnerte“ Situation zu betrachten und dabei die 2-3 wichtigsten oder ihre am deutlichsten bemerkten Gefühle und Gedanken („Eigenschaften“) zu der Situation zu notieren </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normAutofit fontScale="90000"/>
          </a:bodyPr>
          <a:lstStyle/>
          <a:p>
            <a:r>
              <a:rPr lang="de-DE" dirty="0" smtClean="0"/>
              <a:t>Eigenschaften als „</a:t>
            </a:r>
            <a:r>
              <a:rPr lang="de-DE" dirty="0" err="1" smtClean="0"/>
              <a:t>nicht-ICH</a:t>
            </a:r>
            <a:r>
              <a:rPr lang="de-DE" dirty="0" smtClean="0"/>
              <a:t>“ lernen</a:t>
            </a:r>
            <a:endParaRPr lang="de-DE" dirty="0"/>
          </a:p>
        </p:txBody>
      </p:sp>
      <p:sp>
        <p:nvSpPr>
          <p:cNvPr id="3" name="Inhaltsplatzhalter 2"/>
          <p:cNvSpPr>
            <a:spLocks noGrp="1"/>
          </p:cNvSpPr>
          <p:nvPr>
            <p:ph idx="1"/>
          </p:nvPr>
        </p:nvSpPr>
        <p:spPr>
          <a:xfrm>
            <a:off x="457200" y="1600200"/>
            <a:ext cx="8229600" cy="4953000"/>
          </a:xfrm>
        </p:spPr>
        <p:txBody>
          <a:bodyPr>
            <a:normAutofit fontScale="92500"/>
          </a:bodyPr>
          <a:lstStyle/>
          <a:p>
            <a:r>
              <a:rPr lang="de-DE" dirty="0" smtClean="0"/>
              <a:t>Patienten sollen in der Sitzung nach der Sammlung der Eigenschaften lernen, dass diese „Label“ nicht die Patienten (das ICH) sind</a:t>
            </a:r>
          </a:p>
          <a:p>
            <a:pPr lvl="1"/>
            <a:r>
              <a:rPr lang="de-DE" dirty="0" smtClean="0"/>
              <a:t>Label-Parade</a:t>
            </a:r>
          </a:p>
          <a:p>
            <a:pPr lvl="2"/>
            <a:r>
              <a:rPr lang="de-DE" dirty="0" smtClean="0"/>
              <a:t>Label kleben an mir, aber ich bin mehr als das und letztlich sind sie unwichtig für die Erkenntnis von „ICH BIN“</a:t>
            </a:r>
          </a:p>
          <a:p>
            <a:pPr lvl="1"/>
            <a:r>
              <a:rPr lang="de-DE" dirty="0" smtClean="0"/>
              <a:t>Spielkarten-Quartett</a:t>
            </a:r>
          </a:p>
          <a:p>
            <a:pPr lvl="2"/>
            <a:r>
              <a:rPr lang="de-DE" dirty="0" smtClean="0"/>
              <a:t>Eigenschaften sind immer sowohl „gut“ als auch „schlecht</a:t>
            </a:r>
            <a:r>
              <a:rPr lang="de-DE" dirty="0" smtClean="0"/>
              <a:t>“, </a:t>
            </a:r>
            <a:r>
              <a:rPr lang="de-DE" dirty="0" smtClean="0"/>
              <a:t>oder sowohl „förderlich“ als auch „hinderlich“</a:t>
            </a:r>
            <a:r>
              <a:rPr lang="de-DE" dirty="0" smtClean="0"/>
              <a:t> </a:t>
            </a:r>
          </a:p>
          <a:p>
            <a:pPr lvl="2"/>
            <a:r>
              <a:rPr lang="de-DE" dirty="0" smtClean="0"/>
              <a:t>Eigenschaften werden von allen Patienten </a:t>
            </a:r>
            <a:r>
              <a:rPr lang="de-DE" dirty="0" smtClean="0"/>
              <a:t>geteilt, kaum eine Eigenschaft/ Label hat ein Patient „exklusiv“ </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2. Achtsamkeit und Beziehungen</a:t>
            </a:r>
            <a:endParaRPr lang="de-DE" dirty="0"/>
          </a:p>
        </p:txBody>
      </p:sp>
      <p:sp>
        <p:nvSpPr>
          <p:cNvPr id="3" name="Inhaltsplatzhalter 2"/>
          <p:cNvSpPr>
            <a:spLocks noGrp="1"/>
          </p:cNvSpPr>
          <p:nvPr>
            <p:ph idx="1"/>
          </p:nvPr>
        </p:nvSpPr>
        <p:spPr>
          <a:xfrm>
            <a:off x="457200" y="1417638"/>
            <a:ext cx="8229600" cy="5135562"/>
          </a:xfrm>
        </p:spPr>
        <p:txBody>
          <a:bodyPr>
            <a:normAutofit fontScale="92500" lnSpcReduction="10000"/>
          </a:bodyPr>
          <a:lstStyle/>
          <a:p>
            <a:r>
              <a:rPr lang="de-DE" dirty="0" smtClean="0"/>
              <a:t>Beziehungen</a:t>
            </a:r>
          </a:p>
          <a:p>
            <a:pPr lvl="1"/>
            <a:r>
              <a:rPr lang="de-DE" dirty="0" smtClean="0"/>
              <a:t>Den Patienten wird vermittelt, dass niemand eine Insel ist (Metapher!) und dass (fast) alle inneren Bezugsetzungen auf äußeren Beziehungs- und </a:t>
            </a:r>
            <a:r>
              <a:rPr lang="de-DE" dirty="0" err="1" smtClean="0"/>
              <a:t>Bezugserfahrungen</a:t>
            </a:r>
            <a:r>
              <a:rPr lang="de-DE" dirty="0" smtClean="0"/>
              <a:t> beruhen</a:t>
            </a:r>
          </a:p>
          <a:p>
            <a:pPr lvl="1"/>
            <a:r>
              <a:rPr lang="de-DE" dirty="0" smtClean="0"/>
              <a:t>Kinder bilden </a:t>
            </a:r>
            <a:r>
              <a:rPr lang="de-DE" dirty="0" err="1" smtClean="0"/>
              <a:t>RFs</a:t>
            </a:r>
            <a:r>
              <a:rPr lang="de-DE" dirty="0" smtClean="0"/>
              <a:t> aus, indem sie aus chaotisch verschalteten Nervenzellen in Gehirnen die von der Umwelt honorierten </a:t>
            </a:r>
            <a:r>
              <a:rPr lang="de-DE" dirty="0" err="1" smtClean="0"/>
              <a:t>RFs</a:t>
            </a:r>
            <a:r>
              <a:rPr lang="de-DE" dirty="0" smtClean="0"/>
              <a:t> selektieren  </a:t>
            </a:r>
          </a:p>
          <a:p>
            <a:r>
              <a:rPr lang="de-DE" dirty="0" smtClean="0"/>
              <a:t>Menschen finden</a:t>
            </a:r>
          </a:p>
          <a:p>
            <a:pPr lvl="1"/>
            <a:r>
              <a:rPr lang="de-DE" dirty="0" smtClean="0"/>
              <a:t>Patienten werden beauftragt, sich über die Zeit bis zur nächsten Sitzung die wichtigsten Menschen im Leben auszusuchen (Vorgabe 5-10)</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2. Beziehungen betrachten</a:t>
            </a:r>
            <a:endParaRPr lang="de-DE" dirty="0"/>
          </a:p>
        </p:txBody>
      </p:sp>
      <p:sp>
        <p:nvSpPr>
          <p:cNvPr id="3" name="Inhaltsplatzhalter 2"/>
          <p:cNvSpPr>
            <a:spLocks noGrp="1"/>
          </p:cNvSpPr>
          <p:nvPr>
            <p:ph idx="1"/>
          </p:nvPr>
        </p:nvSpPr>
        <p:spPr>
          <a:xfrm>
            <a:off x="457200" y="1600200"/>
            <a:ext cx="8229600" cy="5105400"/>
          </a:xfrm>
        </p:spPr>
        <p:txBody>
          <a:bodyPr>
            <a:normAutofit fontScale="85000" lnSpcReduction="10000"/>
          </a:bodyPr>
          <a:lstStyle/>
          <a:p>
            <a:r>
              <a:rPr lang="de-DE" dirty="0" smtClean="0"/>
              <a:t>Die gefundenen (5-10) Menschen </a:t>
            </a:r>
            <a:r>
              <a:rPr lang="de-DE" dirty="0" smtClean="0"/>
              <a:t>werden in</a:t>
            </a:r>
            <a:r>
              <a:rPr lang="de-DE" dirty="0" smtClean="0"/>
              <a:t> Klein</a:t>
            </a:r>
            <a:r>
              <a:rPr lang="de-DE" dirty="0" smtClean="0"/>
              <a:t>-Gruppen (2-3 TN) jeweils kurz vorgestellt</a:t>
            </a:r>
          </a:p>
          <a:p>
            <a:pPr lvl="1"/>
            <a:r>
              <a:rPr lang="de-DE" dirty="0" smtClean="0"/>
              <a:t>Beziehung wird erläutert</a:t>
            </a:r>
          </a:p>
          <a:p>
            <a:pPr lvl="1"/>
            <a:r>
              <a:rPr lang="de-DE" dirty="0" smtClean="0"/>
              <a:t>Bedeutung der Beziehung zum Zeitpunkt </a:t>
            </a:r>
            <a:r>
              <a:rPr lang="de-DE" b="1" u="sng" dirty="0" smtClean="0"/>
              <a:t>JETZT</a:t>
            </a:r>
          </a:p>
          <a:p>
            <a:pPr lvl="1"/>
            <a:r>
              <a:rPr lang="de-DE" dirty="0" smtClean="0"/>
              <a:t>Menschen-Quartett</a:t>
            </a:r>
          </a:p>
          <a:p>
            <a:pPr lvl="2"/>
            <a:r>
              <a:rPr lang="de-DE" dirty="0" smtClean="0"/>
              <a:t>Die Menschen werden jetzt nicht durch die Gruppe durchgesprochen (wie bei Eigenschaften) sondern es wird exemplarisch vermittelt, dass die Bedeutung der Menschen aus dieser Bezugssetzung nicht immer gleich ist. Die TN werden angeleitet, unterschiedliche Bedeutung durch unterschiedliche Reihenfolgen zu symbolisieren und umgekehrt, durch bewusste Reihenfolgen auch das Gefühl der Bedeutung zu </a:t>
            </a:r>
            <a:r>
              <a:rPr lang="de-DE" dirty="0" smtClean="0"/>
              <a:t>ändern</a:t>
            </a:r>
          </a:p>
          <a:p>
            <a:pPr lvl="2"/>
            <a:r>
              <a:rPr lang="de-DE" dirty="0" smtClean="0"/>
              <a:t>Therapeutin gibt „Bedeutungskontext“ vor (etwa „heute in ein Restaurant gehen“, „Begleitung zum Arzt“, „Ins Kino gehen“, „zur Führerscheinprüfung bringen“, ...)</a:t>
            </a:r>
            <a:endParaRPr lang="de-D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3. Bühne</a:t>
            </a:r>
            <a:endParaRPr lang="de-DE" dirty="0"/>
          </a:p>
        </p:txBody>
      </p:sp>
      <p:sp>
        <p:nvSpPr>
          <p:cNvPr id="3" name="Inhaltsplatzhalter 2"/>
          <p:cNvSpPr>
            <a:spLocks noGrp="1"/>
          </p:cNvSpPr>
          <p:nvPr>
            <p:ph idx="1"/>
          </p:nvPr>
        </p:nvSpPr>
        <p:spPr>
          <a:xfrm>
            <a:off x="457200" y="1600200"/>
            <a:ext cx="8229600" cy="4876800"/>
          </a:xfrm>
        </p:spPr>
        <p:txBody>
          <a:bodyPr>
            <a:normAutofit lnSpcReduction="10000"/>
          </a:bodyPr>
          <a:lstStyle/>
          <a:p>
            <a:r>
              <a:rPr lang="de-DE" dirty="0" smtClean="0"/>
              <a:t>Die TN (einmal exemplarisch vorgestellt) werden gebeten, die Menschen aus der letzten Übung auf einer Bühne anzusiedeln</a:t>
            </a:r>
          </a:p>
          <a:p>
            <a:pPr lvl="1"/>
            <a:r>
              <a:rPr lang="de-DE" dirty="0" smtClean="0"/>
              <a:t>Jeder TN für sich setzt diese Übung um- die Idee ist hier, eine Beobachter-Rolle zu trainieren, die einfach erst einmal die externen sozialen Bezüge im hier und jetzt abbildet</a:t>
            </a:r>
          </a:p>
          <a:p>
            <a:pPr lvl="1"/>
            <a:r>
              <a:rPr lang="de-DE" dirty="0" smtClean="0"/>
              <a:t>Als Hausaufgabe sollen die „Kraftflüsse“ und Bedeutung der Beziehung abgebildet werden (also </a:t>
            </a:r>
            <a:r>
              <a:rPr lang="de-DE" dirty="0" err="1" smtClean="0"/>
              <a:t>RFs</a:t>
            </a:r>
            <a:r>
              <a:rPr lang="de-DE" dirty="0" smtClean="0"/>
              <a:t> beschrieben werden wie „gibt mir Kraft“, „nimmt mir Energie“, etc.   </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Gruppieren"/>
          <p:cNvGrpSpPr/>
          <p:nvPr/>
        </p:nvGrpSpPr>
        <p:grpSpPr>
          <a:xfrm rot="10800000">
            <a:off x="-12821" y="-271460"/>
            <a:ext cx="2070411" cy="2478162"/>
            <a:chOff x="0" y="0"/>
            <a:chExt cx="2070410" cy="2478160"/>
          </a:xfrm>
        </p:grpSpPr>
        <p:sp>
          <p:nvSpPr>
            <p:cNvPr id="5" name="Form"/>
            <p:cNvSpPr/>
            <p:nvPr/>
          </p:nvSpPr>
          <p:spPr>
            <a:xfrm rot="9180000" flipH="1">
              <a:off x="376641" y="1271082"/>
              <a:ext cx="317219" cy="105165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9D8E41"/>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6" name="Form"/>
            <p:cNvSpPr/>
            <p:nvPr/>
          </p:nvSpPr>
          <p:spPr>
            <a:xfrm rot="9180000" flipH="1">
              <a:off x="1094157" y="545511"/>
              <a:ext cx="574929" cy="190601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A3339"/>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7" name="Form"/>
            <p:cNvSpPr/>
            <p:nvPr/>
          </p:nvSpPr>
          <p:spPr>
            <a:xfrm rot="9180000" flipH="1">
              <a:off x="886094" y="1416372"/>
              <a:ext cx="267802" cy="88783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706E25"/>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8" name="Form"/>
            <p:cNvSpPr/>
            <p:nvPr/>
          </p:nvSpPr>
          <p:spPr>
            <a:xfrm rot="9180000" flipH="1">
              <a:off x="105017" y="1748684"/>
              <a:ext cx="150450" cy="498763"/>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sp>
          <p:nvSpPr>
            <p:cNvPr id="9" name="Form"/>
            <p:cNvSpPr/>
            <p:nvPr/>
          </p:nvSpPr>
          <p:spPr>
            <a:xfrm>
              <a:off x="1417891" y="0"/>
              <a:ext cx="559880" cy="1684980"/>
            </a:xfrm>
            <a:custGeom>
              <a:avLst/>
              <a:gdLst/>
              <a:ahLst/>
              <a:cxnLst>
                <a:cxn ang="0">
                  <a:pos x="wd2" y="hd2"/>
                </a:cxn>
                <a:cxn ang="5400000">
                  <a:pos x="wd2" y="hd2"/>
                </a:cxn>
                <a:cxn ang="10800000">
                  <a:pos x="wd2" y="hd2"/>
                </a:cxn>
                <a:cxn ang="16200000">
                  <a:pos x="wd2" y="hd2"/>
                </a:cxn>
              </a:cxnLst>
              <a:rect l="0" t="0" r="r" b="b"/>
              <a:pathLst>
                <a:path w="21600" h="21600" extrusionOk="0">
                  <a:moveTo>
                    <a:pt x="10954" y="0"/>
                  </a:moveTo>
                  <a:lnTo>
                    <a:pt x="0" y="2324"/>
                  </a:lnTo>
                  <a:lnTo>
                    <a:pt x="21600" y="21600"/>
                  </a:lnTo>
                  <a:lnTo>
                    <a:pt x="21600" y="9501"/>
                  </a:lnTo>
                  <a:lnTo>
                    <a:pt x="10954" y="0"/>
                  </a:lnTo>
                  <a:close/>
                </a:path>
              </a:pathLst>
            </a:custGeom>
            <a:solidFill>
              <a:srgbClr val="CEC36A"/>
            </a:solidFill>
            <a:ln w="9525" cap="flat">
              <a:noFill/>
              <a:round/>
            </a:ln>
            <a:effectLst>
              <a:outerShdw blurRad="190500" dist="8455" dir="5400000" rotWithShape="0">
                <a:srgbClr val="000000"/>
              </a:outerShdw>
            </a:effectLst>
          </p:spPr>
          <p:txBody>
            <a:bodyPr wrap="square" lIns="0" tIns="0" rIns="0" bIns="0" numCol="1" anchor="t">
              <a:noAutofit/>
            </a:bodyPr>
            <a:lstStyle/>
            <a:p>
              <a:pPr algn="l" defTabSz="914400">
                <a:defRPr sz="1400">
                  <a:uFill>
                    <a:solidFill>
                      <a:srgbClr val="000000"/>
                    </a:solidFill>
                  </a:uFill>
                  <a:latin typeface="Arial"/>
                  <a:ea typeface="Arial"/>
                  <a:cs typeface="Arial"/>
                  <a:sym typeface="Arial"/>
                </a:defRPr>
              </a:pPr>
              <a:endParaRPr/>
            </a:p>
          </p:txBody>
        </p:sp>
      </p:grpSp>
      <p:pic>
        <p:nvPicPr>
          <p:cNvPr id="10" name="npz logo.jpg" descr="npz logo.jpg"/>
          <p:cNvPicPr>
            <a:picLocks noChangeAspect="1"/>
          </p:cNvPicPr>
          <p:nvPr/>
        </p:nvPicPr>
        <p:blipFill>
          <a:blip r:embed="rId2">
            <a:extLst/>
          </a:blip>
          <a:stretch>
            <a:fillRect/>
          </a:stretch>
        </p:blipFill>
        <p:spPr>
          <a:xfrm>
            <a:off x="7721600" y="172217"/>
            <a:ext cx="1422400" cy="1261036"/>
          </a:xfrm>
          <a:prstGeom prst="rect">
            <a:avLst/>
          </a:prstGeom>
          <a:ln w="12700">
            <a:miter lim="400000"/>
          </a:ln>
        </p:spPr>
      </p:pic>
      <p:sp>
        <p:nvSpPr>
          <p:cNvPr id="2" name="Titel 1"/>
          <p:cNvSpPr>
            <a:spLocks noGrp="1"/>
          </p:cNvSpPr>
          <p:nvPr>
            <p:ph type="title"/>
          </p:nvPr>
        </p:nvSpPr>
        <p:spPr/>
        <p:txBody>
          <a:bodyPr/>
          <a:lstStyle/>
          <a:p>
            <a:r>
              <a:rPr lang="de-DE" dirty="0" smtClean="0"/>
              <a:t>4. Letzte Sätze</a:t>
            </a:r>
            <a:endParaRPr lang="de-DE" dirty="0"/>
          </a:p>
        </p:txBody>
      </p:sp>
      <p:sp>
        <p:nvSpPr>
          <p:cNvPr id="3" name="Inhaltsplatzhalter 2"/>
          <p:cNvSpPr>
            <a:spLocks noGrp="1"/>
          </p:cNvSpPr>
          <p:nvPr>
            <p:ph idx="1"/>
          </p:nvPr>
        </p:nvSpPr>
        <p:spPr/>
        <p:txBody>
          <a:bodyPr>
            <a:normAutofit fontScale="85000" lnSpcReduction="20000"/>
          </a:bodyPr>
          <a:lstStyle/>
          <a:p>
            <a:r>
              <a:rPr lang="de-DE" dirty="0" smtClean="0"/>
              <a:t>Die TN werden gebeten, sich die Menschen anzusehen. Sie sollen sich von denen, denen sie vor allem negative Bewertungen gegeben haben, verabschieden können und die positiven als wichtige Begleiter für die Zukunft annehmen können</a:t>
            </a:r>
          </a:p>
          <a:p>
            <a:r>
              <a:rPr lang="de-DE" dirty="0" smtClean="0"/>
              <a:t>Dazu dient die Übung, jedem Menschen einen letzten Satz zu vermitteln, der genau diese Perspektive hat – den Menschen im Hier und Jetzt des Patienten zu verankern oder zu </a:t>
            </a:r>
            <a:r>
              <a:rPr lang="de-DE" dirty="0" smtClean="0"/>
              <a:t>entlassen</a:t>
            </a:r>
          </a:p>
          <a:p>
            <a:r>
              <a:rPr lang="de-DE" dirty="0" smtClean="0"/>
              <a:t>Wichtig: Es sollen nur die TN einen Satz entwickeln, der den betreffenden Menschen betrifft, keine Sätze aus Sicht der Menschen (wie in der Einzeltherapie).</a:t>
            </a:r>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1527</Words>
  <Application>Microsoft Macintosh PowerPoint</Application>
  <PresentationFormat>Bildschirmpräsentation (4:3)</PresentationFormat>
  <Paragraphs>173</Paragraphs>
  <Slides>19</Slides>
  <Notes>0</Notes>
  <HiddenSlides>0</HiddenSlides>
  <MMClips>0</MMClips>
  <ScaleCrop>false</ScaleCrop>
  <HeadingPairs>
    <vt:vector size="4" baseType="variant">
      <vt:variant>
        <vt:lpstr>Entwurfsvorlage</vt:lpstr>
      </vt:variant>
      <vt:variant>
        <vt:i4>1</vt:i4>
      </vt:variant>
      <vt:variant>
        <vt:lpstr>Folientitel</vt:lpstr>
      </vt:variant>
      <vt:variant>
        <vt:i4>19</vt:i4>
      </vt:variant>
    </vt:vector>
  </HeadingPairs>
  <TitlesOfParts>
    <vt:vector size="20" baseType="lpstr">
      <vt:lpstr>Office-Design</vt:lpstr>
      <vt:lpstr>MAC-cbt bei Depressionen Mindfulness, Acceptance and Commitment  </vt:lpstr>
      <vt:lpstr>Idee und Ablauf der Gruppentherapie</vt:lpstr>
      <vt:lpstr>Konzept von MAC-cbt</vt:lpstr>
      <vt:lpstr>1. Achtsamkeit und Eigenschaften</vt:lpstr>
      <vt:lpstr>Eigenschaften als „nicht-ICH“ lernen</vt:lpstr>
      <vt:lpstr>2. Achtsamkeit und Beziehungen</vt:lpstr>
      <vt:lpstr>2. Beziehungen betrachten</vt:lpstr>
      <vt:lpstr>3. Bühne</vt:lpstr>
      <vt:lpstr>4. Letzte Sätze</vt:lpstr>
      <vt:lpstr>5. Wunschaufstellung</vt:lpstr>
      <vt:lpstr>6. Werte</vt:lpstr>
      <vt:lpstr>7. Ziele</vt:lpstr>
      <vt:lpstr>8. Zusammenfügen, Abschluss</vt:lpstr>
      <vt:lpstr>Evaluation</vt:lpstr>
      <vt:lpstr>Evaluation</vt:lpstr>
      <vt:lpstr>Progress</vt:lpstr>
      <vt:lpstr>Results of the face-to-face Single Person treatment</vt:lpstr>
      <vt:lpstr>Next steps</vt:lpstr>
      <vt:lpstr>Vielen Dank</vt:lpstr>
    </vt:vector>
  </TitlesOfParts>
  <Company>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MAC-cbt bei Depressionen Mindfulness, Acceptance and Commitment  </dc:title>
  <dc:creator>P. T.</dc:creator>
  <cp:lastModifiedBy>P. T.</cp:lastModifiedBy>
  <cp:revision>9</cp:revision>
  <dcterms:created xsi:type="dcterms:W3CDTF">2018-10-14T09:11:30Z</dcterms:created>
  <dcterms:modified xsi:type="dcterms:W3CDTF">2018-10-15T09:57:28Z</dcterms:modified>
</cp:coreProperties>
</file>